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7"/>
  </p:notesMasterIdLst>
  <p:sldIdLst>
    <p:sldId id="290" r:id="rId2"/>
    <p:sldId id="447" r:id="rId3"/>
    <p:sldId id="292" r:id="rId4"/>
    <p:sldId id="364" r:id="rId5"/>
    <p:sldId id="471" r:id="rId6"/>
    <p:sldId id="406" r:id="rId7"/>
    <p:sldId id="476" r:id="rId8"/>
    <p:sldId id="294" r:id="rId9"/>
    <p:sldId id="358" r:id="rId10"/>
    <p:sldId id="407" r:id="rId11"/>
    <p:sldId id="359" r:id="rId12"/>
    <p:sldId id="375" r:id="rId13"/>
    <p:sldId id="409" r:id="rId14"/>
    <p:sldId id="301" r:id="rId15"/>
    <p:sldId id="351" r:id="rId16"/>
    <p:sldId id="449" r:id="rId17"/>
    <p:sldId id="304" r:id="rId18"/>
    <p:sldId id="365" r:id="rId19"/>
    <p:sldId id="410" r:id="rId20"/>
    <p:sldId id="378" r:id="rId21"/>
    <p:sldId id="450" r:id="rId22"/>
    <p:sldId id="413" r:id="rId23"/>
    <p:sldId id="451" r:id="rId24"/>
    <p:sldId id="452" r:id="rId25"/>
    <p:sldId id="453" r:id="rId26"/>
    <p:sldId id="454" r:id="rId27"/>
    <p:sldId id="455" r:id="rId28"/>
    <p:sldId id="463" r:id="rId29"/>
    <p:sldId id="340" r:id="rId30"/>
    <p:sldId id="457" r:id="rId31"/>
    <p:sldId id="418" r:id="rId32"/>
    <p:sldId id="420" r:id="rId33"/>
    <p:sldId id="421" r:id="rId34"/>
    <p:sldId id="456" r:id="rId35"/>
    <p:sldId id="458" r:id="rId36"/>
    <p:sldId id="459" r:id="rId37"/>
    <p:sldId id="446" r:id="rId38"/>
    <p:sldId id="460" r:id="rId39"/>
    <p:sldId id="462" r:id="rId40"/>
    <p:sldId id="461" r:id="rId41"/>
    <p:sldId id="472" r:id="rId42"/>
    <p:sldId id="473" r:id="rId43"/>
    <p:sldId id="466" r:id="rId44"/>
    <p:sldId id="468" r:id="rId45"/>
    <p:sldId id="330" r:id="rId46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29F7"/>
    <a:srgbClr val="008000"/>
    <a:srgbClr val="F66900"/>
    <a:srgbClr val="0FE74D"/>
    <a:srgbClr val="FF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94" autoAdjust="0"/>
    <p:restoredTop sz="99294" autoAdjust="0"/>
  </p:normalViewPr>
  <p:slideViewPr>
    <p:cSldViewPr>
      <p:cViewPr varScale="1">
        <p:scale>
          <a:sx n="84" d="100"/>
          <a:sy n="84" d="100"/>
        </p:scale>
        <p:origin x="571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9" y="4897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475"/>
          </a:xfrm>
          <a:prstGeom prst="rect">
            <a:avLst/>
          </a:prstGeom>
        </p:spPr>
        <p:txBody>
          <a:bodyPr vert="horz" lIns="91859" tIns="45930" rIns="91859" bIns="4593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8475"/>
          </a:xfrm>
          <a:prstGeom prst="rect">
            <a:avLst/>
          </a:prstGeom>
        </p:spPr>
        <p:txBody>
          <a:bodyPr vert="horz" lIns="91859" tIns="45930" rIns="91859" bIns="4593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19C4F13-3CD1-4410-AC63-CA4AB74D1D01}" type="datetimeFigureOut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9" tIns="45930" rIns="91859" bIns="4593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5988"/>
            <a:ext cx="5486400" cy="4475162"/>
          </a:xfrm>
          <a:prstGeom prst="rect">
            <a:avLst/>
          </a:prstGeom>
        </p:spPr>
        <p:txBody>
          <a:bodyPr vert="horz" lIns="91859" tIns="45930" rIns="91859" bIns="4593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859" tIns="45930" rIns="91859" bIns="4593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7213"/>
            <a:ext cx="2971800" cy="498475"/>
          </a:xfrm>
          <a:prstGeom prst="rect">
            <a:avLst/>
          </a:prstGeom>
        </p:spPr>
        <p:txBody>
          <a:bodyPr vert="horz" lIns="91859" tIns="45930" rIns="91859" bIns="4593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B7D63C8-B419-46A9-92BD-B0F26728B6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528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86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859" indent="-28571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2860" indent="-228572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004" indent="-228572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147" indent="-228572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292" indent="-2285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435" indent="-2285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8580" indent="-2285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5723" indent="-2285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A5A93F1-9E6A-4715-99CB-7370C587FE7B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Century Schoolbook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>
                <a:latin typeface="Century Schoolbook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Century Schoolbook" pitchFamily="18" charset="0"/>
              </a:defRPr>
            </a:lvl1pPr>
          </a:lstStyle>
          <a:p>
            <a:pPr>
              <a:defRPr/>
            </a:pPr>
            <a:fld id="{4BB261FE-3D6B-4BF0-88A7-B526535E1AB8}" type="datetime1">
              <a:rPr lang="ru-RU" smtClean="0"/>
              <a:pPr>
                <a:defRPr/>
              </a:pPr>
              <a:t>23.12.2020</a:t>
            </a:fld>
            <a:endParaRPr lang="ru-R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entury Schoolbook" pitchFamily="18" charset="0"/>
              </a:defRPr>
            </a:lvl1pPr>
          </a:lstStyle>
          <a:p>
            <a:pPr>
              <a:defRPr/>
            </a:pPr>
            <a:fld id="{CA4913C5-00F6-4C30-848F-3A15A199C5E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2437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>
            <a:lvl1pPr>
              <a:defRPr>
                <a:latin typeface="Century Schoolbook" pitchFamily="18" charset="0"/>
              </a:defRPr>
            </a:lvl1pPr>
            <a:lvl2pPr>
              <a:defRPr>
                <a:latin typeface="Century Schoolbook" pitchFamily="18" charset="0"/>
              </a:defRPr>
            </a:lvl2pPr>
            <a:lvl3pPr>
              <a:defRPr>
                <a:latin typeface="Century Schoolbook" pitchFamily="18" charset="0"/>
              </a:defRPr>
            </a:lvl3pPr>
            <a:lvl4pPr>
              <a:defRPr>
                <a:latin typeface="Century Schoolbook" pitchFamily="18" charset="0"/>
              </a:defRPr>
            </a:lvl4pPr>
            <a:lvl5pPr>
              <a:defRPr>
                <a:latin typeface="Century Schoolbook" pitchFamily="18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297534F9-BF2D-4DEC-AAF5-A9BE056BA703}" type="datetime1">
              <a:rPr lang="ru-RU" smtClean="0"/>
              <a:pPr>
                <a:defRPr/>
              </a:pPr>
              <a:t>23.12.2020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AB4BB690-01A7-473D-96CA-22AB02C0B7A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955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>
                <a:latin typeface="Century Schoolbook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>
            <a:lvl1pPr>
              <a:defRPr>
                <a:latin typeface="Century Schoolbook" pitchFamily="18" charset="0"/>
              </a:defRPr>
            </a:lvl1pPr>
            <a:lvl2pPr>
              <a:defRPr>
                <a:latin typeface="Century Schoolbook" pitchFamily="18" charset="0"/>
              </a:defRPr>
            </a:lvl2pPr>
            <a:lvl3pPr>
              <a:defRPr>
                <a:latin typeface="Century Schoolbook" pitchFamily="18" charset="0"/>
              </a:defRPr>
            </a:lvl3pPr>
            <a:lvl4pPr>
              <a:defRPr>
                <a:latin typeface="Century Schoolbook" pitchFamily="18" charset="0"/>
              </a:defRPr>
            </a:lvl4pPr>
            <a:lvl5pPr>
              <a:defRPr>
                <a:latin typeface="Century Schoolbook" pitchFamily="18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E1BFA84A-89A7-4440-BFA4-9C75236EA2B4}" type="datetime1">
              <a:rPr lang="ru-RU" smtClean="0"/>
              <a:pPr>
                <a:defRPr/>
              </a:pPr>
              <a:t>23.12.2020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E24713CF-1E6C-43C3-93B3-6284C3C7FB3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367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>
            <a:lvl1pPr>
              <a:defRPr>
                <a:latin typeface="Century Schoolbook" pitchFamily="18" charset="0"/>
              </a:defRPr>
            </a:lvl1pPr>
            <a:lvl2pPr>
              <a:defRPr>
                <a:latin typeface="Century Schoolbook" pitchFamily="18" charset="0"/>
              </a:defRPr>
            </a:lvl2pPr>
            <a:lvl3pPr>
              <a:defRPr>
                <a:latin typeface="Century Schoolbook" pitchFamily="18" charset="0"/>
              </a:defRPr>
            </a:lvl3pPr>
            <a:lvl4pPr>
              <a:defRPr>
                <a:latin typeface="Century Schoolbook" pitchFamily="18" charset="0"/>
              </a:defRPr>
            </a:lvl4pPr>
            <a:lvl5pPr>
              <a:defRPr>
                <a:latin typeface="Century Schoolbook" pitchFamily="18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F470628E-EE6C-432D-906A-9C0F74631C94}" type="datetime1">
              <a:rPr lang="ru-RU" smtClean="0"/>
              <a:pPr>
                <a:defRPr/>
              </a:pPr>
              <a:t>23.12.2020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7743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>
                <a:latin typeface="Century Schoolbook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Century Schoolbook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Century Schoolbook" pitchFamily="18" charset="0"/>
              </a:defRPr>
            </a:lvl1pPr>
          </a:lstStyle>
          <a:p>
            <a:pPr>
              <a:defRPr/>
            </a:pPr>
            <a:fld id="{DA4538E8-AB39-4E75-B612-34A5733BCAF0}" type="datetime1">
              <a:rPr lang="ru-RU" smtClean="0"/>
              <a:pPr>
                <a:defRPr/>
              </a:pPr>
              <a:t>23.12.2020</a:t>
            </a:fld>
            <a:endParaRPr lang="ru-R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entury Schoolbook" pitchFamily="18" charset="0"/>
              </a:defRPr>
            </a:lvl1pPr>
          </a:lstStyle>
          <a:p>
            <a:pPr>
              <a:defRPr/>
            </a:pPr>
            <a:fld id="{0681108F-8671-4D0C-831B-11F70BD8792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5326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>
            <a:lvl1pPr>
              <a:defRPr>
                <a:latin typeface="Century Schoolbook" pitchFamily="18" charset="0"/>
              </a:defRPr>
            </a:lvl1pPr>
            <a:lvl2pPr>
              <a:defRPr>
                <a:latin typeface="Century Schoolbook" pitchFamily="18" charset="0"/>
              </a:defRPr>
            </a:lvl2pPr>
            <a:lvl3pPr>
              <a:defRPr>
                <a:latin typeface="Century Schoolbook" pitchFamily="18" charset="0"/>
              </a:defRPr>
            </a:lvl3pPr>
            <a:lvl4pPr>
              <a:defRPr>
                <a:latin typeface="Century Schoolbook" pitchFamily="18" charset="0"/>
              </a:defRPr>
            </a:lvl4pPr>
            <a:lvl5pPr>
              <a:defRPr>
                <a:latin typeface="Century Schoolbook" pitchFamily="18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>
            <a:lvl1pPr>
              <a:defRPr>
                <a:latin typeface="Century Schoolbook" pitchFamily="18" charset="0"/>
              </a:defRPr>
            </a:lvl1pPr>
            <a:lvl2pPr>
              <a:defRPr>
                <a:latin typeface="Century Schoolbook" pitchFamily="18" charset="0"/>
              </a:defRPr>
            </a:lvl2pPr>
            <a:lvl3pPr>
              <a:defRPr>
                <a:latin typeface="Century Schoolbook" pitchFamily="18" charset="0"/>
              </a:defRPr>
            </a:lvl3pPr>
            <a:lvl4pPr>
              <a:defRPr>
                <a:latin typeface="Century Schoolbook" pitchFamily="18" charset="0"/>
              </a:defRPr>
            </a:lvl4pPr>
            <a:lvl5pPr>
              <a:defRPr>
                <a:latin typeface="Century Schoolbook" pitchFamily="18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A2A336B9-F1DE-402E-A255-096F4BE8A4D8}" type="datetime1">
              <a:rPr lang="ru-RU" smtClean="0"/>
              <a:pPr>
                <a:defRPr/>
              </a:pPr>
              <a:t>23.12.2020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A7273F6C-1D84-4F76-926E-F1C68D35E0A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15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Century Schoolbook" pitchFamily="18" charset="0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>
                <a:latin typeface="Century Schoolbook" pitchFamily="18" charset="0"/>
              </a:defRPr>
            </a:lvl1pPr>
            <a:lvl2pPr>
              <a:defRPr sz="1800">
                <a:latin typeface="Century Schoolbook" pitchFamily="18" charset="0"/>
              </a:defRPr>
            </a:lvl2pPr>
            <a:lvl3pPr>
              <a:defRPr sz="1600">
                <a:latin typeface="Century Schoolbook" pitchFamily="18" charset="0"/>
              </a:defRPr>
            </a:lvl3pPr>
            <a:lvl4pPr>
              <a:defRPr sz="1600">
                <a:latin typeface="Century Schoolbook" pitchFamily="18" charset="0"/>
              </a:defRPr>
            </a:lvl4pPr>
            <a:lvl5pPr>
              <a:defRPr sz="1600">
                <a:latin typeface="Century Schoolbook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Century Schoolbook" pitchFamily="18" charset="0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>
                <a:latin typeface="Century Schoolbook" pitchFamily="18" charset="0"/>
              </a:defRPr>
            </a:lvl1pPr>
            <a:lvl2pPr>
              <a:defRPr sz="1800">
                <a:latin typeface="Century Schoolbook" pitchFamily="18" charset="0"/>
              </a:defRPr>
            </a:lvl2pPr>
            <a:lvl3pPr>
              <a:defRPr sz="1600">
                <a:latin typeface="Century Schoolbook" pitchFamily="18" charset="0"/>
              </a:defRPr>
            </a:lvl3pPr>
            <a:lvl4pPr>
              <a:defRPr sz="1600">
                <a:latin typeface="Century Schoolbook" pitchFamily="18" charset="0"/>
              </a:defRPr>
            </a:lvl4pPr>
            <a:lvl5pPr>
              <a:defRPr sz="1600">
                <a:latin typeface="Century Schoolbook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1457B65C-69CE-467C-A8DB-8B6ACA716434}" type="datetime1">
              <a:rPr lang="ru-RU" smtClean="0"/>
              <a:pPr>
                <a:defRPr/>
              </a:pPr>
              <a:t>23.12.2020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8FC6BA30-129E-4BC3-BA74-60891737D32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03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B531F508-FE59-4912-8576-3414A96F6DA9}" type="datetime1">
              <a:rPr lang="ru-RU" smtClean="0"/>
              <a:pPr>
                <a:defRPr/>
              </a:pPr>
              <a:t>23.12.2020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3A05D868-875F-4DF0-B728-B6BD1F685A0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62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D1E63082-7900-428D-A19F-5B87ADB868B3}" type="datetime1">
              <a:rPr lang="ru-RU" smtClean="0"/>
              <a:pPr>
                <a:defRPr/>
              </a:pPr>
              <a:t>23.12.2020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221D3BE7-27F3-4EE7-8818-DB40ED68D45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166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  <a:latin typeface="Century Schoolbook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>
                <a:latin typeface="Century Schoolbook" pitchFamily="18" charset="0"/>
              </a:defRPr>
            </a:lvl1pPr>
            <a:lvl2pPr>
              <a:defRPr sz="2000">
                <a:latin typeface="Century Schoolbook" pitchFamily="18" charset="0"/>
              </a:defRPr>
            </a:lvl2pPr>
            <a:lvl3pPr>
              <a:defRPr sz="1800">
                <a:latin typeface="Century Schoolbook" pitchFamily="18" charset="0"/>
              </a:defRPr>
            </a:lvl3pPr>
            <a:lvl4pPr>
              <a:defRPr sz="1600">
                <a:latin typeface="Century Schoolbook" pitchFamily="18" charset="0"/>
              </a:defRPr>
            </a:lvl4pPr>
            <a:lvl5pPr>
              <a:defRPr sz="1400">
                <a:latin typeface="Century Schoolbook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>
                <a:latin typeface="Century Schoolbook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B31AC81F-8D65-4F22-9BCE-8712DB5CC50A}" type="datetime1">
              <a:rPr lang="ru-RU" smtClean="0"/>
              <a:pPr>
                <a:defRPr/>
              </a:pPr>
              <a:t>23.12.2020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33B7F37A-DE0A-4B41-A4EC-7118321D42B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32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>
                <a:latin typeface="Century Schoolbook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>
                <a:latin typeface="Century Schoolbook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>
                <a:latin typeface="Century Schoolbook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Century Schoolbook" pitchFamily="18" charset="0"/>
              </a:defRPr>
            </a:lvl1pPr>
          </a:lstStyle>
          <a:p>
            <a:pPr>
              <a:defRPr/>
            </a:pPr>
            <a:fld id="{FADF0274-CC63-47EE-BC70-2DCCB44B3EED}" type="datetime1">
              <a:rPr lang="ru-RU" smtClean="0"/>
              <a:pPr>
                <a:defRPr/>
              </a:pPr>
              <a:t>23.12.2020</a:t>
            </a:fld>
            <a:endParaRPr lang="ru-RU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entury Schoolbook" pitchFamily="18" charset="0"/>
              </a:defRPr>
            </a:lvl1pPr>
          </a:lstStyle>
          <a:p>
            <a:pPr>
              <a:defRPr/>
            </a:pPr>
            <a:fld id="{559DB024-2592-48B6-A46A-5921E3CF736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96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Schoolbook" pitchFamily="18" charset="0"/>
                <a:cs typeface="+mn-cs"/>
              </a:defRPr>
            </a:lvl1pPr>
          </a:lstStyle>
          <a:p>
            <a:pPr>
              <a:defRPr/>
            </a:pPr>
            <a:fld id="{C3BEFBA7-ED89-4104-A743-1BDB7F06045B}" type="datetime1">
              <a:rPr lang="ru-RU" smtClean="0"/>
              <a:pPr>
                <a:defRPr/>
              </a:pPr>
              <a:t>23.12.2020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Schoolbook" pitchFamily="18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Schoolbook" pitchFamily="18" charset="0"/>
                <a:cs typeface="+mn-cs"/>
              </a:defRPr>
            </a:lvl1pPr>
          </a:lstStyle>
          <a:p>
            <a:pPr>
              <a:defRPr/>
            </a:pPr>
            <a:fld id="{CE118FA2-5466-418A-9FE7-971F23E40E6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hdr="0" dt="0"/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Century Schoolbook" pitchFamily="18" charset="0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Century Schoolbook" pitchFamily="18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Century Schoolbook" pitchFamily="18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Century Schoolbook" pitchFamily="18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Century Schoolbook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Century Schoolbook" pitchFamily="18" charset="0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Century Schoolbook" pitchFamily="18" charset="0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Century Schoolbook" pitchFamily="18" charset="0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Century Schoolbook" pitchFamily="18" charset="0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Century Schoolbook" pitchFamily="18" charset="0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424936"/>
          </a:xfrm>
          <a:effectLst/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3700" dirty="0" smtClean="0">
                <a:solidFill>
                  <a:srgbClr val="3329F7"/>
                </a:solidFill>
                <a:effectLst/>
                <a:latin typeface="+mn-lt"/>
              </a:rPr>
              <a:t>Предложения в </a:t>
            </a:r>
            <a:r>
              <a:rPr lang="ru-RU" sz="3700" dirty="0">
                <a:solidFill>
                  <a:srgbClr val="3329F7"/>
                </a:solidFill>
                <a:effectLst/>
                <a:latin typeface="+mn-lt"/>
              </a:rPr>
              <a:t>части финансовой поддержки в виде субсидий в 2021 году для субъектов бизнеса, относящихся к отраслям, наиболее пострадавшим от распространения новой </a:t>
            </a:r>
            <a:r>
              <a:rPr lang="ru-RU" sz="3700" dirty="0" err="1">
                <a:solidFill>
                  <a:srgbClr val="3329F7"/>
                </a:solidFill>
                <a:effectLst/>
                <a:latin typeface="+mn-lt"/>
              </a:rPr>
              <a:t>коронавирусной</a:t>
            </a:r>
            <a:r>
              <a:rPr lang="ru-RU" sz="3700" dirty="0">
                <a:solidFill>
                  <a:srgbClr val="3329F7"/>
                </a:solidFill>
                <a:effectLst/>
                <a:latin typeface="+mn-lt"/>
              </a:rPr>
              <a:t> инфекции в 2020 году</a:t>
            </a: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1907704" y="5085185"/>
            <a:ext cx="7128792" cy="1512168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ru-RU" sz="20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Докладчик: Захарченко Татьяна Николаевна, заместитель начальника отдела развития предпринимательства и экономического анализа управления по развитию АПК и предпринимательства администрации Пермского муниципального района</a:t>
            </a:r>
            <a:endParaRPr lang="ru-RU" sz="20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Century Schoolbook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8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8. </a:t>
            </a:r>
            <a:r>
              <a:rPr lang="ru-RU" sz="3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не </a:t>
            </a:r>
            <a:r>
              <a:rPr lang="ru-RU" sz="3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получали </a:t>
            </a:r>
            <a:r>
              <a:rPr lang="ru-RU" sz="38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средства </a:t>
            </a:r>
            <a:r>
              <a:rPr lang="ru-RU" sz="38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из </a:t>
            </a:r>
            <a:r>
              <a:rPr lang="ru-RU" sz="38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соответствующего бюджета РФ на </a:t>
            </a:r>
            <a:r>
              <a:rPr lang="ru-RU" sz="38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цели предоставления </a:t>
            </a:r>
            <a:r>
              <a:rPr lang="ru-RU" sz="38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субсидии (= </a:t>
            </a:r>
            <a:r>
              <a:rPr lang="ru-RU" sz="3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аналогичной</a:t>
            </a:r>
            <a:r>
              <a:rPr lang="ru-RU" sz="3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n-lt"/>
              </a:rPr>
              <a:t> </a:t>
            </a:r>
            <a:r>
              <a:rPr lang="ru-RU" sz="38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поддержке).</a:t>
            </a:r>
          </a:p>
          <a:p>
            <a:pPr marL="0" indent="0" fontAlgn="auto">
              <a:lnSpc>
                <a:spcPts val="48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None/>
              <a:tabLst>
                <a:tab pos="87313" algn="l"/>
              </a:tabLst>
              <a:defRPr/>
            </a:pPr>
            <a:r>
              <a:rPr lang="ru-RU" sz="40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(</a:t>
            </a:r>
            <a:r>
              <a:rPr lang="ru-RU" sz="4000" dirty="0" smtClean="0">
                <a:ln cap="rnd">
                  <a:solidFill>
                    <a:srgbClr val="C00000"/>
                  </a:solidFill>
                </a:ln>
                <a:solidFill>
                  <a:srgbClr val="F66900"/>
                </a:solidFill>
                <a:latin typeface="+mn-lt"/>
              </a:rPr>
              <a:t>Основания </a:t>
            </a:r>
            <a:r>
              <a:rPr lang="ru-RU" sz="4000" dirty="0">
                <a:ln cap="rnd">
                  <a:solidFill>
                    <a:srgbClr val="C00000"/>
                  </a:solidFill>
                </a:ln>
                <a:solidFill>
                  <a:srgbClr val="F66900"/>
                </a:solidFill>
                <a:latin typeface="+mn-lt"/>
              </a:rPr>
              <a:t>ограничения</a:t>
            </a:r>
            <a:r>
              <a:rPr lang="en-US" sz="4000" dirty="0">
                <a:ln cap="rnd">
                  <a:solidFill>
                    <a:srgbClr val="C00000"/>
                  </a:solidFill>
                </a:ln>
                <a:solidFill>
                  <a:srgbClr val="F66900"/>
                </a:solidFill>
                <a:latin typeface="+mn-lt"/>
              </a:rPr>
              <a:t>!!! </a:t>
            </a:r>
            <a:r>
              <a:rPr lang="ru-RU" sz="40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Часть 1) пункта 5 </a:t>
            </a:r>
            <a:r>
              <a:rPr lang="ru-RU" sz="40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статьи 14 ФЗ </a:t>
            </a:r>
            <a:br>
              <a:rPr lang="ru-RU" sz="40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</a:br>
            <a:r>
              <a:rPr lang="ru-RU" sz="40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№ 209-ФЗ от </a:t>
            </a:r>
            <a:r>
              <a:rPr lang="ru-RU" sz="40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24.07.2007)</a:t>
            </a:r>
            <a:endParaRPr lang="ru-RU" sz="4000" dirty="0" smtClean="0">
              <a:ln cap="rnd"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pPr marL="0" indent="0" fontAlgn="auto">
              <a:lnSpc>
                <a:spcPts val="48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None/>
              <a:tabLst>
                <a:tab pos="87313" algn="l"/>
              </a:tabLst>
              <a:defRPr/>
            </a:pPr>
            <a:endParaRPr lang="ru-RU" sz="4000" b="1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</a:endParaRPr>
          </a:p>
          <a:p>
            <a:pPr marL="0" indent="0" fontAlgn="auto">
              <a:lnSpc>
                <a:spcPts val="30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tabLst>
                <a:tab pos="87313" algn="l"/>
              </a:tabLst>
              <a:defRPr/>
            </a:pPr>
            <a:endParaRPr lang="ru-RU" sz="3800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65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0" y="-1"/>
            <a:ext cx="9144000" cy="6869263"/>
          </a:xfrm>
        </p:spPr>
        <p:txBody>
          <a:bodyPr rtlCol="0">
            <a:normAutofit fontScale="92500"/>
          </a:bodyPr>
          <a:lstStyle/>
          <a:p>
            <a:pPr marL="46037" indent="0">
              <a:buNone/>
            </a:pPr>
            <a:r>
              <a:rPr lang="ru-RU" sz="43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9. </a:t>
            </a:r>
            <a:r>
              <a:rPr lang="ru-RU" sz="40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С</a:t>
            </a:r>
            <a:r>
              <a:rPr lang="ru-RU" sz="40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</a:t>
            </a:r>
            <a:r>
              <a:rPr lang="ru-RU" sz="4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момента признания субъекта </a:t>
            </a:r>
            <a:r>
              <a:rPr lang="ru-RU" sz="40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МСП </a:t>
            </a:r>
            <a:r>
              <a:rPr lang="ru-RU" sz="4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допустившим нарушение порядка и условий оказания поддержки, в том числе не обеспечившим целевого использования средств поддержки, прошло менее чем </a:t>
            </a:r>
            <a:r>
              <a:rPr lang="ru-RU" sz="4000" u="sng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три года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4400" dirty="0" smtClean="0">
                <a:ln cap="rnd">
                  <a:solidFill>
                    <a:srgbClr val="C00000"/>
                  </a:solidFill>
                </a:ln>
                <a:solidFill>
                  <a:srgbClr val="F66900"/>
                </a:solidFill>
                <a:latin typeface="+mn-lt"/>
              </a:rPr>
              <a:t>Основание </a:t>
            </a:r>
            <a:r>
              <a:rPr lang="ru-RU" sz="4400" dirty="0">
                <a:ln cap="rnd">
                  <a:solidFill>
                    <a:srgbClr val="C00000"/>
                  </a:solidFill>
                </a:ln>
                <a:solidFill>
                  <a:srgbClr val="F66900"/>
                </a:solidFill>
                <a:latin typeface="+mn-lt"/>
              </a:rPr>
              <a:t>ограничения</a:t>
            </a:r>
            <a:r>
              <a:rPr lang="en-US" sz="4400" dirty="0">
                <a:ln cap="rnd">
                  <a:solidFill>
                    <a:srgbClr val="C00000"/>
                  </a:solidFill>
                </a:ln>
                <a:solidFill>
                  <a:srgbClr val="F66900"/>
                </a:solidFill>
                <a:latin typeface="+mn-lt"/>
              </a:rPr>
              <a:t>!!! </a:t>
            </a:r>
            <a:r>
              <a:rPr lang="ru-RU" sz="44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Часть 4) </a:t>
            </a:r>
            <a:r>
              <a:rPr lang="ru-RU" sz="44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пункта 5 статьи 14 ФЗ </a:t>
            </a:r>
            <a:br>
              <a:rPr lang="ru-RU" sz="44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</a:br>
            <a:r>
              <a:rPr lang="ru-RU" sz="44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№ 209-ФЗ от </a:t>
            </a:r>
            <a:r>
              <a:rPr lang="ru-RU" sz="44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24.07.2007</a:t>
            </a:r>
            <a:r>
              <a:rPr lang="ru-RU" sz="44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/>
            </a:r>
            <a:br>
              <a:rPr lang="ru-RU" sz="44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</a:br>
            <a:endParaRPr lang="ru-RU" sz="43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marL="0" indent="0" algn="just" fontAlgn="auto">
              <a:lnSpc>
                <a:spcPts val="30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tabLst>
                <a:tab pos="87313" algn="l"/>
              </a:tabLst>
              <a:defRPr/>
            </a:pPr>
            <a:endParaRPr lang="ru-RU" sz="3500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E7AEDF-C095-4CA9-9C1D-29CE515E4155}" type="slidenum">
              <a:rPr lang="ru-RU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01335"/>
            <a:ext cx="9036496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2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  <a:cs typeface="+mn-cs"/>
              </a:rPr>
              <a:t>10. </a:t>
            </a:r>
            <a:r>
              <a:rPr lang="ru-RU" sz="42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  <a:cs typeface="+mn-cs"/>
              </a:rPr>
              <a:t>Предоставившие </a:t>
            </a:r>
            <a:r>
              <a:rPr lang="ru-RU" sz="4200" u="sng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согласие</a:t>
            </a:r>
            <a:r>
              <a:rPr lang="ru-RU" sz="4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ru-RU" sz="4200" u="sng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на </a:t>
            </a:r>
            <a:r>
              <a:rPr lang="ru-RU" sz="42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  <a:cs typeface="+mn-cs"/>
              </a:rPr>
              <a:t>осуществление соответствующими органами финансового контроля </a:t>
            </a:r>
            <a:r>
              <a:rPr lang="ru-RU" sz="4200" u="sng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проверок</a:t>
            </a:r>
            <a:r>
              <a:rPr lang="ru-RU" sz="4200" dirty="0">
                <a:ln>
                  <a:solidFill>
                    <a:schemeClr val="tx1"/>
                  </a:solidFill>
                </a:ln>
                <a:latin typeface="+mn-lt"/>
                <a:cs typeface="+mn-cs"/>
              </a:rPr>
              <a:t> </a:t>
            </a:r>
            <a:r>
              <a:rPr lang="ru-RU" sz="42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  <a:cs typeface="+mn-cs"/>
              </a:rPr>
              <a:t>соблюдения </a:t>
            </a:r>
            <a:r>
              <a:rPr lang="ru-RU" sz="42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  <a:cs typeface="+mn-cs"/>
              </a:rPr>
              <a:t>МСП </a:t>
            </a:r>
            <a:r>
              <a:rPr lang="ru-RU" sz="42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  <a:cs typeface="+mn-cs"/>
              </a:rPr>
              <a:t>условий, целей и порядка предоставления </a:t>
            </a:r>
            <a:r>
              <a:rPr lang="ru-RU" sz="42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  <a:cs typeface="+mn-cs"/>
              </a:rPr>
              <a:t>субсидий </a:t>
            </a:r>
            <a:r>
              <a:rPr lang="ru-RU" sz="44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(</a:t>
            </a:r>
            <a:r>
              <a:rPr lang="ru-RU" sz="4400" dirty="0">
                <a:ln cap="rnd">
                  <a:solidFill>
                    <a:srgbClr val="C00000"/>
                  </a:solidFill>
                </a:ln>
                <a:solidFill>
                  <a:srgbClr val="F66900"/>
                </a:solidFill>
                <a:latin typeface="+mn-lt"/>
              </a:rPr>
              <a:t>основание ограничения</a:t>
            </a:r>
            <a:r>
              <a:rPr lang="en-US" sz="4400" dirty="0">
                <a:ln cap="rnd">
                  <a:solidFill>
                    <a:srgbClr val="C00000"/>
                  </a:solidFill>
                </a:ln>
                <a:solidFill>
                  <a:srgbClr val="F66900"/>
                </a:solidFill>
                <a:latin typeface="+mn-lt"/>
              </a:rPr>
              <a:t>!!! </a:t>
            </a:r>
            <a:r>
              <a:rPr lang="ru-RU" sz="44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пункт 5 статьи </a:t>
            </a:r>
            <a:r>
              <a:rPr lang="ru-RU" sz="44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78 БК </a:t>
            </a:r>
            <a:r>
              <a:rPr lang="ru-RU" sz="44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РФ)</a:t>
            </a:r>
            <a:endParaRPr lang="ru-RU" sz="4400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200" dirty="0">
              <a:ln>
                <a:solidFill>
                  <a:schemeClr val="tx1"/>
                </a:solidFill>
              </a:ln>
              <a:latin typeface="Century Schoolbook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1D3BE7-27F3-4EE7-8818-DB40ED68D452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836712"/>
            <a:ext cx="8928992" cy="3518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fontAlgn="auto">
              <a:lnSpc>
                <a:spcPts val="45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5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11. </a:t>
            </a:r>
            <a:r>
              <a:rPr lang="ru-RU" sz="45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Не находятся в процессе </a:t>
            </a:r>
            <a:r>
              <a:rPr lang="ru-RU" sz="4500" u="sng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реорганизации, ликвидации, банкротства</a:t>
            </a:r>
            <a:r>
              <a:rPr lang="ru-RU" sz="45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 </a:t>
            </a:r>
            <a:r>
              <a:rPr lang="ru-RU" sz="45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(ЮЛ), не прекратившие деятельность (</a:t>
            </a:r>
            <a:r>
              <a:rPr lang="ru-RU" sz="45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ИП).</a:t>
            </a:r>
            <a:endParaRPr lang="ru-RU" sz="4500" dirty="0">
              <a:ln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pPr>
              <a:lnSpc>
                <a:spcPts val="4500"/>
              </a:lnSpc>
            </a:pPr>
            <a:endParaRPr lang="ru-RU" sz="3600" b="1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73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2136" y="476673"/>
            <a:ext cx="9324528" cy="6381327"/>
          </a:xfrm>
        </p:spPr>
        <p:txBody>
          <a:bodyPr rtlCol="0">
            <a:noAutofit/>
          </a:bodyPr>
          <a:lstStyle/>
          <a:p>
            <a:pPr marL="0" indent="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5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cs typeface="Times New Roman" pitchFamily="18" charset="0"/>
              </a:rPr>
              <a:t>-   </a:t>
            </a:r>
            <a:r>
              <a:rPr lang="ru-RU" sz="35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n-lt"/>
                <a:cs typeface="Times New Roman" pitchFamily="18" charset="0"/>
              </a:rPr>
              <a:t>Кредитные и страховые организации; </a:t>
            </a:r>
          </a:p>
          <a:p>
            <a:pPr marL="457200" indent="-45720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sz="35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n-lt"/>
                <a:cs typeface="Times New Roman" pitchFamily="18" charset="0"/>
              </a:rPr>
              <a:t>инвестиционные и негосударственные пенсионные фонды;</a:t>
            </a:r>
          </a:p>
          <a:p>
            <a:pPr marL="457200" indent="-45720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sz="35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n-lt"/>
                <a:cs typeface="Times New Roman" pitchFamily="18" charset="0"/>
              </a:rPr>
              <a:t>профессиональные участники рынка ценных бумаг;</a:t>
            </a:r>
          </a:p>
          <a:p>
            <a:pPr marL="457200" indent="-45720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sz="35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n-lt"/>
                <a:cs typeface="Times New Roman" pitchFamily="18" charset="0"/>
              </a:rPr>
              <a:t>л</a:t>
            </a:r>
            <a:r>
              <a:rPr lang="ru-RU" sz="35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n-lt"/>
                <a:cs typeface="Times New Roman" pitchFamily="18" charset="0"/>
              </a:rPr>
              <a:t>омбарды;</a:t>
            </a:r>
          </a:p>
          <a:p>
            <a:pPr marL="457200" indent="-45720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sz="35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n-lt"/>
                <a:cs typeface="Times New Roman" pitchFamily="18" charset="0"/>
              </a:rPr>
              <a:t>игорный бизнес;</a:t>
            </a:r>
          </a:p>
          <a:p>
            <a:pPr marL="457200" indent="-45720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sz="35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n-lt"/>
                <a:cs typeface="Times New Roman" pitchFamily="18" charset="0"/>
              </a:rPr>
              <a:t>участники соглашений о разделе имущества;</a:t>
            </a:r>
          </a:p>
          <a:p>
            <a:pPr marL="457200" indent="-45720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sz="35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n-lt"/>
                <a:cs typeface="Times New Roman" pitchFamily="18" charset="0"/>
              </a:rPr>
              <a:t>нерезиденты </a:t>
            </a: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n-lt"/>
                <a:cs typeface="Times New Roman" pitchFamily="18" charset="0"/>
              </a:rPr>
              <a:t>РФ</a:t>
            </a:r>
          </a:p>
          <a:p>
            <a:pPr marL="0" indent="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28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(</a:t>
            </a:r>
            <a:r>
              <a:rPr lang="ru-RU" sz="2800" b="1" dirty="0">
                <a:ln cap="rnd">
                  <a:solidFill>
                    <a:srgbClr val="C00000"/>
                  </a:solidFill>
                </a:ln>
                <a:solidFill>
                  <a:srgbClr val="F66900"/>
                </a:solidFill>
                <a:latin typeface="+mn-lt"/>
              </a:rPr>
              <a:t>основание ограничения</a:t>
            </a:r>
            <a:r>
              <a:rPr lang="en-US" sz="2800" b="1" dirty="0">
                <a:ln cap="rnd">
                  <a:solidFill>
                    <a:srgbClr val="C00000"/>
                  </a:solidFill>
                </a:ln>
                <a:solidFill>
                  <a:srgbClr val="F66900"/>
                </a:solidFill>
                <a:latin typeface="+mn-lt"/>
              </a:rPr>
              <a:t>!!! </a:t>
            </a:r>
            <a:r>
              <a:rPr lang="ru-RU" sz="2800" b="1" dirty="0" smtClean="0">
                <a:ln cap="rnd">
                  <a:solidFill>
                    <a:srgbClr val="C00000"/>
                  </a:solidFill>
                </a:ln>
                <a:solidFill>
                  <a:srgbClr val="F66900"/>
                </a:solidFill>
                <a:latin typeface="+mn-lt"/>
              </a:rPr>
              <a:t>П</a:t>
            </a:r>
            <a:r>
              <a:rPr lang="ru-RU" sz="28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ункт 3 </a:t>
            </a:r>
            <a:r>
              <a:rPr lang="ru-RU" sz="28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статьи 14 </a:t>
            </a:r>
            <a:r>
              <a:rPr lang="ru-RU" sz="28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/>
            </a:r>
            <a:br>
              <a:rPr lang="ru-RU" sz="28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</a:br>
            <a:r>
              <a:rPr lang="ru-RU" sz="28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ФЗ № </a:t>
            </a:r>
            <a:r>
              <a:rPr lang="ru-RU" sz="28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209-ФЗ от 24.07.2007</a:t>
            </a:r>
            <a:r>
              <a:rPr lang="ru-RU" sz="28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)</a:t>
            </a:r>
            <a:endParaRPr lang="ru-RU" sz="2800" b="1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pPr marL="0" indent="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sz="2800" dirty="0">
              <a:ln>
                <a:solidFill>
                  <a:schemeClr val="tx1"/>
                </a:solidFill>
              </a:ln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-28672"/>
            <a:ext cx="6530955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600" b="1" dirty="0">
                <a:ln cap="flat"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itchFamily="18" charset="0"/>
              </a:rPr>
              <a:t>НЕ СУБСИДИРУЮТСЯ</a:t>
            </a:r>
            <a:r>
              <a:rPr lang="ru-RU" sz="4600" dirty="0">
                <a:ln cap="flat"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itchFamily="18" charset="0"/>
              </a:rPr>
              <a:t>:</a:t>
            </a:r>
            <a:endParaRPr lang="ru-RU" sz="4600" dirty="0">
              <a:latin typeface="+mn-lt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CA476B79-61BF-472A-B70F-93E133C75660}" type="slidenum">
              <a:rPr lang="ru-RU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0" y="404664"/>
            <a:ext cx="9144000" cy="6453336"/>
          </a:xfrm>
        </p:spPr>
        <p:txBody>
          <a:bodyPr rtlCol="0">
            <a:normAutofit fontScale="77500" lnSpcReduction="20000"/>
          </a:bodyPr>
          <a:lstStyle/>
          <a:p>
            <a:pPr marL="0" indent="0" fontAlgn="auto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n-lt"/>
                <a:cs typeface="Times New Roman" pitchFamily="18" charset="0"/>
              </a:rPr>
              <a:t>При осуществлении производства </a:t>
            </a:r>
            <a:r>
              <a:rPr lang="ru-RU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  <a:cs typeface="Times New Roman" pitchFamily="18" charset="0"/>
              </a:rPr>
              <a:t>и(или)! 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n-lt"/>
                <a:cs typeface="Times New Roman" pitchFamily="18" charset="0"/>
              </a:rPr>
              <a:t>реализации </a:t>
            </a: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n-lt"/>
                <a:cs typeface="Times New Roman" pitchFamily="18" charset="0"/>
              </a:rPr>
              <a:t>подакцизных товаров, 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n-lt"/>
                <a:cs typeface="Times New Roman" pitchFamily="18" charset="0"/>
              </a:rPr>
              <a:t>добычи </a:t>
            </a:r>
            <a:r>
              <a:rPr lang="ru-RU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  <a:cs typeface="Times New Roman" pitchFamily="18" charset="0"/>
              </a:rPr>
              <a:t>и(или)! 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n-lt"/>
                <a:cs typeface="Times New Roman" pitchFamily="18" charset="0"/>
              </a:rPr>
              <a:t>реализации </a:t>
            </a: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n-lt"/>
                <a:cs typeface="Times New Roman" pitchFamily="18" charset="0"/>
              </a:rPr>
              <a:t>полезных ископаемых (исключение – общераспространенные)</a:t>
            </a:r>
          </a:p>
          <a:p>
            <a:pPr marL="0" indent="0" fontAlgn="auto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tabLst>
                <a:tab pos="87313" algn="l"/>
              </a:tabLst>
              <a:defRPr/>
            </a:pPr>
            <a:r>
              <a:rPr lang="ru-RU" sz="3600" b="1" dirty="0" err="1" smtClean="0">
                <a:ln cap="flat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  <a:cs typeface="Times New Roman" pitchFamily="18" charset="0"/>
              </a:rPr>
              <a:t>Органичение</a:t>
            </a:r>
            <a:r>
              <a:rPr lang="ru-RU" sz="3600" b="1" dirty="0" smtClean="0">
                <a:ln cap="flat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  <a:cs typeface="Times New Roman" pitchFamily="18" charset="0"/>
              </a:rPr>
              <a:t>! по </a:t>
            </a:r>
            <a:r>
              <a:rPr lang="ru-RU" sz="3600" b="1" dirty="0" smtClean="0">
                <a:ln w="3175" cap="flat">
                  <a:solidFill>
                    <a:srgbClr val="FF0000"/>
                  </a:solidFill>
                  <a:miter lim="800000"/>
                </a:ln>
                <a:solidFill>
                  <a:srgbClr val="C00000"/>
                </a:solidFill>
                <a:latin typeface="+mn-lt"/>
                <a:cs typeface="Times New Roman" pitchFamily="18" charset="0"/>
              </a:rPr>
              <a:t>ОКВЭД</a:t>
            </a:r>
            <a:r>
              <a:rPr lang="ru-RU" sz="3600" b="1" dirty="0">
                <a:ln w="3175" cap="flat">
                  <a:solidFill>
                    <a:srgbClr val="FF0000"/>
                  </a:solidFill>
                  <a:miter lim="800000"/>
                </a:ln>
                <a:solidFill>
                  <a:srgbClr val="C00000"/>
                </a:solidFill>
                <a:latin typeface="+mn-lt"/>
                <a:cs typeface="Times New Roman" pitchFamily="18" charset="0"/>
              </a:rPr>
              <a:t>:</a:t>
            </a:r>
          </a:p>
          <a:p>
            <a:pPr marL="0" indent="0" fontAlgn="auto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tabLst>
                <a:tab pos="87313" algn="l"/>
              </a:tabLst>
              <a:defRPr/>
            </a:pPr>
            <a:r>
              <a:rPr lang="ru-RU" sz="3600" dirty="0">
                <a:ln w="3175" cap="flat">
                  <a:solidFill>
                    <a:srgbClr val="FF0000"/>
                  </a:solidFill>
                  <a:miter lim="800000"/>
                </a:ln>
                <a:solidFill>
                  <a:srgbClr val="C00000"/>
                </a:solidFill>
                <a:latin typeface="+mn-lt"/>
                <a:cs typeface="Times New Roman" pitchFamily="18" charset="0"/>
              </a:rPr>
              <a:t> -</a:t>
            </a:r>
            <a:r>
              <a:rPr lang="ru-RU" sz="3600" dirty="0">
                <a:ln w="3175" cap="flat">
                  <a:solidFill>
                    <a:srgbClr val="FF0000"/>
                  </a:solidFill>
                  <a:miter lim="800000"/>
                </a:ln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3600" dirty="0">
                <a:ln w="3175" cap="flat">
                  <a:solidFill>
                    <a:schemeClr val="tx1"/>
                  </a:solidFill>
                  <a:miter lim="800000"/>
                </a:ln>
                <a:solidFill>
                  <a:schemeClr val="tx1"/>
                </a:solidFill>
                <a:latin typeface="+mn-lt"/>
                <a:cs typeface="Times New Roman" pitchFamily="18" charset="0"/>
              </a:rPr>
              <a:t>связанные с производством и реализацией </a:t>
            </a:r>
            <a:r>
              <a:rPr lang="ru-RU" sz="3600" b="1" dirty="0">
                <a:ln w="3175" cap="flat">
                  <a:solidFill>
                    <a:schemeClr val="tx1"/>
                  </a:solidFill>
                  <a:miter lim="800000"/>
                </a:ln>
                <a:solidFill>
                  <a:schemeClr val="tx1"/>
                </a:solidFill>
                <a:latin typeface="+mn-lt"/>
                <a:cs typeface="Times New Roman" pitchFamily="18" charset="0"/>
              </a:rPr>
              <a:t>подакцизных товаров </a:t>
            </a:r>
            <a:r>
              <a:rPr lang="ru-RU" sz="3600" dirty="0">
                <a:ln w="3175" cap="flat">
                  <a:solidFill>
                    <a:schemeClr val="tx1"/>
                  </a:solidFill>
                  <a:miter lim="800000"/>
                </a:ln>
                <a:solidFill>
                  <a:schemeClr val="tx1"/>
                </a:solidFill>
                <a:latin typeface="+mn-lt"/>
                <a:cs typeface="Times New Roman" pitchFamily="18" charset="0"/>
              </a:rPr>
              <a:t>(э</a:t>
            </a:r>
            <a:r>
              <a:rPr lang="ru-RU" sz="3600" dirty="0">
                <a:ln w="3175">
                  <a:solidFill>
                    <a:schemeClr val="tx1"/>
                  </a:solidFill>
                  <a:miter lim="800000"/>
                </a:ln>
                <a:solidFill>
                  <a:schemeClr val="tx1"/>
                </a:solidFill>
                <a:latin typeface="+mn-lt"/>
              </a:rPr>
              <a:t>тиловый спирт, алкогольная продукция, табачная продукция, а</a:t>
            </a:r>
            <a:r>
              <a:rPr lang="ru-RU" sz="36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+mn-lt"/>
              </a:rPr>
              <a:t>втомобили легковые, автомобильный бензин, дизельное топливо и т.д.);</a:t>
            </a:r>
          </a:p>
          <a:p>
            <a:pPr marL="0" indent="0" fontAlgn="auto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sz="36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+mn-lt"/>
              </a:rPr>
              <a:t> группировок </a:t>
            </a:r>
            <a:r>
              <a:rPr lang="ru-RU" sz="3600" b="1" dirty="0">
                <a:ln w="3175"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05 - 09 </a:t>
            </a:r>
            <a:r>
              <a:rPr lang="ru-RU" sz="3600" b="1" dirty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 </a:t>
            </a:r>
            <a:r>
              <a:rPr lang="ru-RU" sz="3600" dirty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  <a:latin typeface="+mn-lt"/>
              </a:rPr>
              <a:t>(добыча металлических руд, различных минералов и нерудных полезных ископаемых) и др</a:t>
            </a:r>
            <a:r>
              <a:rPr lang="ru-RU" sz="3600" dirty="0" smtClean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  <a:latin typeface="+mn-lt"/>
              </a:rPr>
              <a:t>.</a:t>
            </a:r>
          </a:p>
          <a:p>
            <a:pPr marL="0" indent="0" fontAlgn="auto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tabLst>
                <a:tab pos="87313" algn="l"/>
              </a:tabLst>
              <a:defRPr/>
            </a:pPr>
            <a:r>
              <a:rPr lang="ru-RU" sz="36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(</a:t>
            </a:r>
            <a:r>
              <a:rPr lang="ru-RU" sz="3600" b="1" dirty="0">
                <a:ln cap="rnd">
                  <a:solidFill>
                    <a:srgbClr val="C00000"/>
                  </a:solidFill>
                </a:ln>
                <a:solidFill>
                  <a:srgbClr val="F66900"/>
                </a:solidFill>
                <a:latin typeface="+mn-lt"/>
              </a:rPr>
              <a:t>основание ограничения</a:t>
            </a:r>
            <a:r>
              <a:rPr lang="en-US" sz="3600" b="1" dirty="0">
                <a:ln cap="rnd">
                  <a:solidFill>
                    <a:srgbClr val="C00000"/>
                  </a:solidFill>
                </a:ln>
                <a:solidFill>
                  <a:srgbClr val="F66900"/>
                </a:solidFill>
                <a:latin typeface="+mn-lt"/>
              </a:rPr>
              <a:t>!!! </a:t>
            </a:r>
            <a:r>
              <a:rPr lang="ru-RU" sz="36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пункт </a:t>
            </a:r>
            <a:r>
              <a:rPr lang="ru-RU" sz="36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1 статьи 78 БК РФ;</a:t>
            </a:r>
            <a:r>
              <a:rPr lang="en-US" sz="36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</a:t>
            </a:r>
            <a:r>
              <a:rPr lang="ru-RU" sz="36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пункт 4 статьи 14 ФЗ </a:t>
            </a:r>
            <a:r>
              <a:rPr lang="ru-RU" sz="36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№ </a:t>
            </a:r>
            <a:r>
              <a:rPr lang="ru-RU" sz="36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209-ФЗ от 24.07.2007)</a:t>
            </a:r>
          </a:p>
          <a:p>
            <a:pPr marL="571500" indent="-571500" fontAlgn="auto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Char char="-"/>
              <a:tabLst>
                <a:tab pos="87313" algn="l"/>
              </a:tabLst>
              <a:defRPr/>
            </a:pPr>
            <a:endParaRPr lang="ru-RU" sz="3600" dirty="0">
              <a:ln cap="rnd">
                <a:solidFill>
                  <a:schemeClr val="tx1"/>
                </a:solidFill>
              </a:ln>
              <a:solidFill>
                <a:schemeClr val="tx1"/>
              </a:solidFill>
              <a:cs typeface="Times New Roman" pitchFamily="18" charset="0"/>
            </a:endParaRPr>
          </a:p>
          <a:p>
            <a:pPr marL="0" indent="0" fontAlgn="auto">
              <a:lnSpc>
                <a:spcPts val="22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33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-99392"/>
            <a:ext cx="6343403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600" dirty="0">
                <a:ln cap="flat"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itchFamily="18" charset="0"/>
              </a:rPr>
              <a:t>НЕ СУБСИДИРУЕТСЯ:</a:t>
            </a:r>
            <a:endParaRPr lang="ru-RU" sz="4600" dirty="0">
              <a:latin typeface="+mn-lt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AF8F79A-4B3C-447D-842A-BA9882798632}" type="slidenum">
              <a:rPr lang="ru-RU"/>
              <a:pPr>
                <a:defRPr/>
              </a:pPr>
              <a:t>15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1D3BE7-27F3-4EE7-8818-DB40ED68D452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5156"/>
            <a:ext cx="9036496" cy="7679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200"/>
              </a:lnSpc>
            </a:pPr>
            <a:r>
              <a:rPr lang="ru-RU" sz="3700" b="1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Условия после </a:t>
            </a:r>
            <a:r>
              <a:rPr lang="ru-RU" sz="3700" b="1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получения </a:t>
            </a:r>
            <a:r>
              <a:rPr lang="ru-RU" sz="3700" b="1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субсидии</a:t>
            </a:r>
            <a:r>
              <a:rPr lang="ru-RU" sz="37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!!!:</a:t>
            </a:r>
            <a:endParaRPr lang="ru-RU" sz="3700" b="1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pPr>
              <a:lnSpc>
                <a:spcPts val="4200"/>
              </a:lnSpc>
            </a:pPr>
            <a:r>
              <a:rPr lang="ru-RU" sz="37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1. </a:t>
            </a:r>
            <a:r>
              <a:rPr lang="ru-RU" sz="3700" u="sng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Осуществление</a:t>
            </a:r>
            <a:r>
              <a:rPr lang="ru-RU" sz="3700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 </a:t>
            </a:r>
            <a:r>
              <a:rPr lang="ru-RU" sz="37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предпринимательской деятельности в течение </a:t>
            </a:r>
            <a:r>
              <a:rPr lang="ru-RU" sz="3700" u="sng" dirty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не менее </a:t>
            </a:r>
            <a:r>
              <a:rPr lang="ru-RU" sz="3700" u="sng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1 года</a:t>
            </a:r>
            <a:r>
              <a:rPr lang="ru-RU" sz="3700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 </a:t>
            </a:r>
            <a:r>
              <a:rPr lang="ru-RU" sz="37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с момента получения субсидии;</a:t>
            </a:r>
          </a:p>
          <a:p>
            <a:pPr>
              <a:lnSpc>
                <a:spcPts val="4200"/>
              </a:lnSpc>
            </a:pPr>
            <a:r>
              <a:rPr lang="ru-RU" sz="37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2.</a:t>
            </a:r>
            <a:r>
              <a:rPr lang="ru-RU" sz="37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 </a:t>
            </a:r>
            <a:r>
              <a:rPr lang="ru-RU" sz="3700" u="sng" dirty="0" err="1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Неотчуждение</a:t>
            </a:r>
            <a:r>
              <a:rPr lang="ru-RU" sz="3700" u="sng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 </a:t>
            </a:r>
            <a:r>
              <a:rPr lang="ru-RU" sz="3700" u="sng" dirty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имущества</a:t>
            </a:r>
            <a:r>
              <a:rPr lang="ru-RU" sz="37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по которому произведено субсидирование части затрат </a:t>
            </a:r>
            <a:r>
              <a:rPr lang="ru-RU" sz="37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СМП в </a:t>
            </a:r>
            <a:r>
              <a:rPr lang="ru-RU" sz="37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течение </a:t>
            </a:r>
            <a:r>
              <a:rPr lang="ru-RU" sz="3700" u="sng" dirty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не менее </a:t>
            </a:r>
            <a:r>
              <a:rPr lang="ru-RU" sz="3700" u="sng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1 года</a:t>
            </a:r>
            <a:r>
              <a:rPr lang="ru-RU" sz="3700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 </a:t>
            </a:r>
            <a:r>
              <a:rPr lang="ru-RU" sz="37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с момента получения субсидии</a:t>
            </a:r>
            <a:r>
              <a:rPr lang="ru-RU" sz="37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;</a:t>
            </a:r>
          </a:p>
          <a:p>
            <a:pPr>
              <a:lnSpc>
                <a:spcPts val="4200"/>
              </a:lnSpc>
            </a:pPr>
            <a:r>
              <a:rPr lang="ru-RU" sz="4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3. Предоставление </a:t>
            </a:r>
            <a:r>
              <a:rPr lang="ru-RU" sz="4000" u="sng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отчетности</a:t>
            </a:r>
            <a:r>
              <a:rPr lang="ru-RU" sz="4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.</a:t>
            </a:r>
          </a:p>
          <a:p>
            <a:endParaRPr lang="ru-RU" sz="3700" dirty="0" smtClean="0">
              <a:ln cap="rnd"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endParaRPr lang="ru-RU" sz="3600" b="1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76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26105" y="0"/>
            <a:ext cx="9144000" cy="6858000"/>
          </a:xfrm>
        </p:spPr>
        <p:txBody>
          <a:bodyPr rtlCol="0">
            <a:noAutofit/>
          </a:bodyPr>
          <a:lstStyle/>
          <a:p>
            <a:pPr marL="1588" indent="0" algn="ctr" fontAlgn="auto">
              <a:spcBef>
                <a:spcPts val="30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600" b="1" dirty="0" smtClean="0">
                <a:ln cap="rnd">
                  <a:solidFill>
                    <a:srgbClr val="C00000"/>
                  </a:solidFill>
                </a:ln>
                <a:solidFill>
                  <a:srgbClr val="FF0000"/>
                </a:solidFill>
                <a:latin typeface="+mn-lt"/>
              </a:rPr>
              <a:t>Перечень общераспространенных </a:t>
            </a:r>
            <a:r>
              <a:rPr lang="ru-RU" sz="2600" b="1" dirty="0">
                <a:ln cap="rnd">
                  <a:solidFill>
                    <a:srgbClr val="C00000"/>
                  </a:solidFill>
                </a:ln>
                <a:solidFill>
                  <a:srgbClr val="FF0000"/>
                </a:solidFill>
                <a:latin typeface="+mn-lt"/>
              </a:rPr>
              <a:t>полезных ископаемых по Пермскому </a:t>
            </a:r>
            <a:r>
              <a:rPr lang="ru-RU" sz="2600" b="1" dirty="0" smtClean="0">
                <a:ln cap="rnd">
                  <a:solidFill>
                    <a:srgbClr val="C00000"/>
                  </a:solidFill>
                </a:ln>
                <a:solidFill>
                  <a:srgbClr val="FF0000"/>
                </a:solidFill>
                <a:latin typeface="+mn-lt"/>
              </a:rPr>
              <a:t>краю (Распоряжение </a:t>
            </a:r>
            <a:r>
              <a:rPr lang="ru-RU" sz="2600" b="1" dirty="0">
                <a:ln cap="rnd">
                  <a:solidFill>
                    <a:srgbClr val="C00000"/>
                  </a:solidFill>
                </a:ln>
                <a:solidFill>
                  <a:srgbClr val="FF0000"/>
                </a:solidFill>
                <a:latin typeface="+mn-lt"/>
              </a:rPr>
              <a:t>Минприроды РФ </a:t>
            </a:r>
            <a:r>
              <a:rPr lang="ru-RU" sz="2600" b="1" dirty="0" smtClean="0">
                <a:ln cap="rnd">
                  <a:solidFill>
                    <a:srgbClr val="C00000"/>
                  </a:solidFill>
                </a:ln>
                <a:solidFill>
                  <a:srgbClr val="FF0000"/>
                </a:solidFill>
                <a:latin typeface="+mn-lt"/>
              </a:rPr>
              <a:t>№ </a:t>
            </a:r>
            <a:r>
              <a:rPr lang="ru-RU" sz="2600" b="1" dirty="0">
                <a:ln cap="rnd">
                  <a:solidFill>
                    <a:srgbClr val="C00000"/>
                  </a:solidFill>
                </a:ln>
                <a:solidFill>
                  <a:srgbClr val="FF0000"/>
                </a:solidFill>
                <a:latin typeface="+mn-lt"/>
              </a:rPr>
              <a:t>71-р, Правительства Пермского края </a:t>
            </a:r>
            <a:r>
              <a:rPr lang="ru-RU" sz="2600" b="1" dirty="0" smtClean="0">
                <a:ln cap="rnd">
                  <a:solidFill>
                    <a:srgbClr val="C00000"/>
                  </a:solidFill>
                </a:ln>
                <a:solidFill>
                  <a:srgbClr val="FF0000"/>
                </a:solidFill>
                <a:latin typeface="+mn-lt"/>
              </a:rPr>
              <a:t>№ </a:t>
            </a:r>
            <a:r>
              <a:rPr lang="ru-RU" sz="2600" b="1" dirty="0">
                <a:ln cap="rnd">
                  <a:solidFill>
                    <a:srgbClr val="C00000"/>
                  </a:solidFill>
                </a:ln>
                <a:solidFill>
                  <a:srgbClr val="FF0000"/>
                </a:solidFill>
                <a:latin typeface="+mn-lt"/>
              </a:rPr>
              <a:t>1-р от </a:t>
            </a:r>
            <a:r>
              <a:rPr lang="ru-RU" sz="2600" b="1" dirty="0" smtClean="0">
                <a:ln cap="rnd">
                  <a:solidFill>
                    <a:srgbClr val="C00000"/>
                  </a:solidFill>
                </a:ln>
                <a:solidFill>
                  <a:srgbClr val="FF0000"/>
                </a:solidFill>
                <a:latin typeface="+mn-lt"/>
              </a:rPr>
              <a:t>07.12.2009)</a:t>
            </a:r>
            <a:endParaRPr lang="ru-RU" sz="2600" b="1" dirty="0">
              <a:ln cap="rnd">
                <a:solidFill>
                  <a:srgbClr val="C00000"/>
                </a:solidFill>
              </a:ln>
              <a:solidFill>
                <a:srgbClr val="FF0000"/>
              </a:solidFill>
              <a:latin typeface="+mn-lt"/>
            </a:endParaRPr>
          </a:p>
          <a:p>
            <a:pPr marL="1588" indent="0" fontAlgn="auto">
              <a:spcBef>
                <a:spcPts val="30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600" dirty="0" smtClean="0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Алевролиты</a:t>
            </a:r>
            <a:r>
              <a:rPr lang="ru-RU" sz="2600" dirty="0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ru-RU" sz="2600" dirty="0" smtClean="0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аргиллиты;  Ангидрит; Магматические </a:t>
            </a:r>
            <a:r>
              <a:rPr lang="ru-RU" sz="2600" dirty="0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и метаморфические </a:t>
            </a:r>
            <a:r>
              <a:rPr lang="ru-RU" sz="2600" dirty="0" smtClean="0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породы;</a:t>
            </a:r>
            <a:endParaRPr lang="ru-RU" sz="2600" dirty="0">
              <a:ln cap="rnd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1588" indent="0" fontAlgn="auto">
              <a:spcBef>
                <a:spcPts val="30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600" dirty="0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Галька, гравий, валуны</a:t>
            </a:r>
            <a:r>
              <a:rPr lang="ru-RU" sz="2600" dirty="0" smtClean="0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; Гипс; Глины; </a:t>
            </a:r>
          </a:p>
          <a:p>
            <a:pPr marL="1588" indent="0" fontAlgn="auto">
              <a:spcBef>
                <a:spcPts val="30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600" dirty="0" smtClean="0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Доломиты: Известковый </a:t>
            </a:r>
            <a:r>
              <a:rPr lang="ru-RU" sz="2600" dirty="0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туф, </a:t>
            </a:r>
            <a:r>
              <a:rPr lang="ru-RU" sz="2600" dirty="0" err="1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гажа</a:t>
            </a:r>
            <a:r>
              <a:rPr lang="ru-RU" sz="2600" dirty="0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;</a:t>
            </a:r>
          </a:p>
          <a:p>
            <a:pPr marL="1588" indent="0" fontAlgn="auto">
              <a:spcBef>
                <a:spcPts val="30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600" dirty="0" smtClean="0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Известняки; Кварцит; Мергель; Облицовочные камни;</a:t>
            </a:r>
            <a:endParaRPr lang="ru-RU" sz="2600" dirty="0">
              <a:ln cap="rnd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1588" indent="0" fontAlgn="auto">
              <a:spcBef>
                <a:spcPts val="30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600" dirty="0" smtClean="0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Пески; Песчаники; Песчано-гравийные</a:t>
            </a:r>
            <a:r>
              <a:rPr lang="ru-RU" sz="2600" dirty="0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гравийно-песчаные, валунно-гравийно-песчаные, валунно-глыбовые породы;</a:t>
            </a:r>
          </a:p>
          <a:p>
            <a:pPr marL="1588" indent="0" fontAlgn="auto">
              <a:spcBef>
                <a:spcPts val="30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600" dirty="0" smtClean="0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Сапропель; Сланцы; Суглинки; Торф.</a:t>
            </a:r>
            <a:endParaRPr lang="ru-RU" sz="2600" dirty="0">
              <a:ln cap="rnd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1588" indent="0" algn="ctr" fontAlgn="auto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600" dirty="0" smtClean="0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Для каждого полезного ископаемого есть </a:t>
            </a:r>
            <a:r>
              <a:rPr lang="ru-RU" sz="2600" dirty="0" smtClean="0">
                <a:ln cap="rnd">
                  <a:solidFill>
                    <a:srgbClr val="C00000"/>
                  </a:solidFill>
                </a:ln>
                <a:solidFill>
                  <a:srgbClr val="FF0000"/>
                </a:solidFill>
                <a:latin typeface="+mn-lt"/>
              </a:rPr>
              <a:t>ИСКЛЮЧЕНИЕ:</a:t>
            </a:r>
            <a:r>
              <a:rPr lang="ru-RU" sz="2600" dirty="0" smtClean="0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в зависимости от целей использования! </a:t>
            </a:r>
            <a:endParaRPr lang="ru-RU" sz="2600" dirty="0">
              <a:ln cap="rnd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2675578-6B18-41EF-9FA0-4C43823BCEE9}" type="slidenum">
              <a:rPr lang="ru-RU"/>
              <a:pPr>
                <a:defRPr/>
              </a:pPr>
              <a:t>17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A804BD8-842E-4A30-90FA-983BA1E6D56B}" type="slidenum">
              <a:rPr lang="ru-RU"/>
              <a:pPr>
                <a:defRPr/>
              </a:pPr>
              <a:t>18</a:t>
            </a:fld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79512" y="764704"/>
            <a:ext cx="8964488" cy="4536504"/>
          </a:xfrm>
          <a:prstGeom prst="rect">
            <a:avLst/>
          </a:prstGeom>
          <a:effectLst/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lnSpc>
                <a:spcPts val="5500"/>
              </a:lnSpc>
              <a:spcAft>
                <a:spcPts val="0"/>
              </a:spcAft>
              <a:buNone/>
              <a:defRPr/>
            </a:pPr>
            <a:endParaRPr lang="ru-RU" sz="6600" dirty="0" smtClean="0">
              <a:effectLst/>
              <a:latin typeface="+mn-lt"/>
            </a:endParaRPr>
          </a:p>
          <a:p>
            <a:pPr marL="0" indent="0" algn="ctr" fontAlgn="auto">
              <a:lnSpc>
                <a:spcPts val="5500"/>
              </a:lnSpc>
              <a:spcAft>
                <a:spcPts val="0"/>
              </a:spcAft>
              <a:buNone/>
              <a:defRPr/>
            </a:pPr>
            <a:r>
              <a:rPr lang="ru-RU" sz="6600" dirty="0" smtClean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latin typeface="+mn-lt"/>
              </a:rPr>
              <a:t>Общие условия для предоставления субсидий</a:t>
            </a:r>
            <a:endParaRPr lang="ru-RU" sz="6500" dirty="0">
              <a:ln cap="rnd">
                <a:solidFill>
                  <a:srgbClr val="C00000"/>
                </a:solidFill>
              </a:ln>
              <a:solidFill>
                <a:srgbClr val="C00000"/>
              </a:solidFill>
              <a:effectLst/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3857A6B-3EA7-40EA-A6C8-5B18FC3D3838}" type="slidenum">
              <a:rPr lang="ru-RU"/>
              <a:pPr>
                <a:defRPr/>
              </a:pPr>
              <a:t>19</a:t>
            </a:fld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0" y="116632"/>
            <a:ext cx="9144000" cy="6741368"/>
          </a:xfrm>
        </p:spPr>
        <p:txBody>
          <a:bodyPr rtlCol="0">
            <a:normAutofit fontScale="62500" lnSpcReduction="20000"/>
          </a:bodyPr>
          <a:lstStyle/>
          <a:p>
            <a:pPr marL="45720" indent="0" fontAlgn="auto">
              <a:lnSpc>
                <a:spcPts val="3200"/>
              </a:lnSpc>
              <a:spcBef>
                <a:spcPts val="5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6300" b="1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  <a:cs typeface="Times New Roman" pitchFamily="18" charset="0"/>
              </a:rPr>
              <a:t>ВОЗМЕЩЕНИЕ!!!!</a:t>
            </a:r>
          </a:p>
          <a:p>
            <a:pPr marL="44450" indent="0" fontAlgn="auto">
              <a:lnSpc>
                <a:spcPts val="3200"/>
              </a:lnSpc>
              <a:spcBef>
                <a:spcPts val="5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63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  <a:cs typeface="Times New Roman" pitchFamily="18" charset="0"/>
              </a:rPr>
              <a:t>не </a:t>
            </a:r>
            <a:r>
              <a:rPr lang="ru-RU" sz="63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  <a:cs typeface="Times New Roman" pitchFamily="18" charset="0"/>
              </a:rPr>
              <a:t>более </a:t>
            </a:r>
            <a:r>
              <a:rPr lang="ru-RU" sz="6300" b="1" u="sng" dirty="0" smtClean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  <a:latin typeface="+mn-lt"/>
                <a:cs typeface="Times New Roman" pitchFamily="18" charset="0"/>
              </a:rPr>
              <a:t>250,0 тыс. руб</a:t>
            </a:r>
            <a:r>
              <a:rPr lang="ru-RU" sz="6300" b="1" u="sng" dirty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  <a:latin typeface="+mn-lt"/>
                <a:cs typeface="Times New Roman" pitchFamily="18" charset="0"/>
              </a:rPr>
              <a:t>. </a:t>
            </a:r>
            <a:r>
              <a:rPr lang="ru-RU" sz="6300" b="1" u="sng" dirty="0" smtClean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  <a:latin typeface="+mn-lt"/>
                <a:cs typeface="Times New Roman" pitchFamily="18" charset="0"/>
              </a:rPr>
              <a:t>(85% </a:t>
            </a:r>
            <a:r>
              <a:rPr lang="ru-RU" sz="63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  <a:cs typeface="Times New Roman" pitchFamily="18" charset="0"/>
              </a:rPr>
              <a:t>от </a:t>
            </a:r>
            <a:br>
              <a:rPr lang="ru-RU" sz="63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  <a:cs typeface="Times New Roman" pitchFamily="18" charset="0"/>
              </a:rPr>
            </a:br>
            <a:r>
              <a:rPr lang="ru-RU" sz="63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  <a:cs typeface="Times New Roman" pitchFamily="18" charset="0"/>
              </a:rPr>
              <a:t>фактически подтвержденных затрат)</a:t>
            </a:r>
          </a:p>
          <a:p>
            <a:pPr marL="730250" indent="-685800" fontAlgn="auto">
              <a:lnSpc>
                <a:spcPts val="3200"/>
              </a:lnSpc>
              <a:spcBef>
                <a:spcPts val="5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63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наличия</a:t>
            </a:r>
            <a:r>
              <a:rPr lang="ru-RU" sz="6300" dirty="0" smtClean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  <a:latin typeface="+mn-lt"/>
              </a:rPr>
              <a:t> </a:t>
            </a:r>
            <a:r>
              <a:rPr lang="ru-RU" sz="6300" u="sng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обоснованных</a:t>
            </a:r>
            <a:r>
              <a:rPr lang="ru-RU" sz="6300" dirty="0" smtClean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  <a:latin typeface="+mn-lt"/>
              </a:rPr>
              <a:t> </a:t>
            </a:r>
            <a:r>
              <a:rPr lang="ru-RU" sz="63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и документально </a:t>
            </a:r>
            <a:endParaRPr lang="ru-RU" sz="6300" dirty="0" smtClean="0">
              <a:ln cap="rnd"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pPr marL="44450" indent="0" fontAlgn="auto">
              <a:lnSpc>
                <a:spcPts val="3200"/>
              </a:lnSpc>
              <a:spcBef>
                <a:spcPts val="5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6300" u="sng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подтвержденных</a:t>
            </a:r>
            <a:r>
              <a:rPr lang="ru-RU" sz="6300" dirty="0" smtClean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  <a:latin typeface="+mn-lt"/>
              </a:rPr>
              <a:t> </a:t>
            </a:r>
            <a:r>
              <a:rPr lang="ru-RU" sz="63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затрат, произведенных не ранее</a:t>
            </a:r>
            <a:r>
              <a:rPr lang="ru-RU" sz="6300" dirty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  <a:latin typeface="+mn-lt"/>
              </a:rPr>
              <a:t> </a:t>
            </a:r>
            <a:r>
              <a:rPr lang="ru-RU" sz="6300" b="1" u="sng" dirty="0" smtClean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  <a:latin typeface="+mn-lt"/>
              </a:rPr>
              <a:t>01 </a:t>
            </a:r>
            <a:r>
              <a:rPr lang="ru-RU" sz="6300" b="1" u="sng" dirty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  <a:latin typeface="+mn-lt"/>
              </a:rPr>
              <a:t>января </a:t>
            </a:r>
            <a:r>
              <a:rPr lang="ru-RU" sz="6300" b="1" u="sng" dirty="0" smtClean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  <a:latin typeface="+mn-lt"/>
              </a:rPr>
              <a:t>2020 года</a:t>
            </a:r>
            <a:r>
              <a:rPr lang="ru-RU" sz="6300" b="1" u="sng" dirty="0" smtClean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  <a:latin typeface="+mn-lt"/>
              </a:rPr>
              <a:t>!!!</a:t>
            </a:r>
            <a:r>
              <a:rPr lang="ru-RU" sz="63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;</a:t>
            </a:r>
            <a:endParaRPr lang="ru-RU" sz="6300" dirty="0" smtClean="0">
              <a:ln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pPr marL="730250" indent="-685800" fontAlgn="auto">
              <a:lnSpc>
                <a:spcPts val="3200"/>
              </a:lnSpc>
              <a:spcBef>
                <a:spcPts val="5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63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соответствия СМП </a:t>
            </a:r>
            <a:r>
              <a:rPr lang="ru-RU" sz="6300" u="sng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требованиям</a:t>
            </a:r>
            <a:r>
              <a:rPr lang="ru-RU" sz="6300" dirty="0" smtClean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  <a:latin typeface="+mn-lt"/>
              </a:rPr>
              <a:t> </a:t>
            </a:r>
          </a:p>
          <a:p>
            <a:pPr marL="44450" indent="0" fontAlgn="auto">
              <a:lnSpc>
                <a:spcPts val="3200"/>
              </a:lnSpc>
              <a:spcBef>
                <a:spcPts val="5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63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Положения</a:t>
            </a:r>
            <a:r>
              <a:rPr lang="ru-RU" sz="63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;</a:t>
            </a:r>
          </a:p>
          <a:p>
            <a:pPr marL="730250" indent="-685800" fontAlgn="auto">
              <a:lnSpc>
                <a:spcPts val="3200"/>
              </a:lnSpc>
              <a:spcBef>
                <a:spcPts val="5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63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представления установленных </a:t>
            </a:r>
          </a:p>
          <a:p>
            <a:pPr marL="44450" indent="0" fontAlgn="auto">
              <a:lnSpc>
                <a:spcPts val="3200"/>
              </a:lnSpc>
              <a:spcBef>
                <a:spcPts val="5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6300" u="sng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документов</a:t>
            </a:r>
            <a:r>
              <a:rPr lang="ru-RU" sz="6300" dirty="0" smtClean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  <a:latin typeface="+mn-lt"/>
              </a:rPr>
              <a:t>;</a:t>
            </a:r>
            <a:endParaRPr lang="ru-RU" sz="6300" dirty="0">
              <a:ln cap="rnd">
                <a:solidFill>
                  <a:schemeClr val="tx1"/>
                </a:solidFill>
              </a:ln>
              <a:solidFill>
                <a:schemeClr val="tx1"/>
              </a:solidFill>
              <a:latin typeface="+mn-lt"/>
            </a:endParaRPr>
          </a:p>
          <a:p>
            <a:pPr marL="387350" indent="-342900" fontAlgn="auto">
              <a:lnSpc>
                <a:spcPts val="3200"/>
              </a:lnSpc>
              <a:spcBef>
                <a:spcPts val="5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40922" y="116632"/>
            <a:ext cx="648072" cy="57554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dirty="0">
                <a:ln>
                  <a:solidFill>
                    <a:srgbClr val="F66900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Условия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F66900"/>
                </a:solidFill>
              </a:ln>
              <a:solidFill>
                <a:schemeClr val="accent5">
                  <a:lumMod val="75000"/>
                </a:schemeClr>
              </a:solidFill>
              <a:latin typeface="Century Schoolbook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159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179512" y="731520"/>
            <a:ext cx="885698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indent="0" algn="ctr">
              <a:buNone/>
            </a:pPr>
            <a:r>
              <a:rPr lang="ru-RU" sz="5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  <a:ea typeface="Times New Roman" panose="02020603050405020304" pitchFamily="18" charset="0"/>
              </a:rPr>
              <a:t>Субсидии предоставляются в </a:t>
            </a:r>
            <a:r>
              <a:rPr lang="ru-RU" sz="5000" dirty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целях</a:t>
            </a:r>
            <a:r>
              <a:rPr lang="ru-RU" sz="5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5000" u="sng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  <a:ea typeface="Times New Roman" panose="02020603050405020304" pitchFamily="18" charset="0"/>
              </a:rPr>
              <a:t>возмещения</a:t>
            </a:r>
            <a:r>
              <a:rPr lang="ru-RU" sz="50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5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  <a:ea typeface="Times New Roman" panose="02020603050405020304" pitchFamily="18" charset="0"/>
              </a:rPr>
              <a:t>части фактически произведенных затрат получателя субсидии</a:t>
            </a:r>
            <a:endParaRPr lang="ru-RU" sz="5000" dirty="0">
              <a:ln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825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CEB6BD7A-F241-4CC3-A996-2BEE754888F9}" type="slidenum">
              <a:rPr lang="ru-RU"/>
              <a:pPr>
                <a:defRPr/>
              </a:pPr>
              <a:t>20</a:t>
            </a:fld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0" y="188640"/>
            <a:ext cx="9144000" cy="6669360"/>
          </a:xfrm>
          <a:ln>
            <a:solidFill>
              <a:schemeClr val="bg1"/>
            </a:solidFill>
          </a:ln>
        </p:spPr>
        <p:txBody>
          <a:bodyPr rtlCol="0">
            <a:noAutofit/>
          </a:bodyPr>
          <a:lstStyle/>
          <a:p>
            <a:pPr marL="45720" indent="0" algn="ctr"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+mn-lt"/>
              </a:rPr>
              <a:t> </a:t>
            </a:r>
            <a:r>
              <a:rPr lang="ru-RU" sz="3600" b="1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latin typeface="+mn-lt"/>
              </a:rPr>
              <a:t>СУБСИДИРУЕТСЯ:</a:t>
            </a:r>
          </a:p>
          <a:p>
            <a:pPr marL="0" indent="0">
              <a:lnSpc>
                <a:spcPts val="3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ru-RU" sz="36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1) Приобретение:</a:t>
            </a:r>
          </a:p>
          <a:p>
            <a:pPr marL="593725" lvl="2" indent="0">
              <a:lnSpc>
                <a:spcPts val="3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ru-RU" sz="36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- </a:t>
            </a:r>
            <a:r>
              <a:rPr lang="ru-RU" sz="3600" u="sng" dirty="0" smtClean="0">
                <a:ln cap="rnd">
                  <a:solidFill>
                    <a:srgbClr val="FF0000"/>
                  </a:solidFill>
                </a:ln>
                <a:solidFill>
                  <a:srgbClr val="FF3300"/>
                </a:solidFill>
                <a:latin typeface="+mn-lt"/>
              </a:rPr>
              <a:t>оборудования, машин, устройств, станков; </a:t>
            </a:r>
            <a:endParaRPr lang="ru-RU" sz="3600" u="sng" dirty="0" smtClean="0">
              <a:ln cap="rnd">
                <a:solidFill>
                  <a:srgbClr val="FF0000"/>
                </a:solidFill>
              </a:ln>
              <a:solidFill>
                <a:srgbClr val="FF3300"/>
              </a:solidFill>
              <a:latin typeface="+mn-lt"/>
            </a:endParaRPr>
          </a:p>
          <a:p>
            <a:pPr marL="936625" lvl="2" indent="-342900">
              <a:lnSpc>
                <a:spcPts val="3000"/>
              </a:lnSpc>
              <a:spcBef>
                <a:spcPts val="100"/>
              </a:spcBef>
              <a:spcAft>
                <a:spcPts val="0"/>
              </a:spcAft>
              <a:buFontTx/>
              <a:buChar char="-"/>
            </a:pPr>
            <a:r>
              <a:rPr lang="ru-RU" sz="3600" u="sng" dirty="0" smtClean="0">
                <a:ln cap="rnd">
                  <a:solidFill>
                    <a:srgbClr val="FF0000"/>
                  </a:solidFill>
                </a:ln>
                <a:solidFill>
                  <a:srgbClr val="FF3300"/>
                </a:solidFill>
                <a:latin typeface="+mn-lt"/>
              </a:rPr>
              <a:t>мебели</a:t>
            </a:r>
            <a:r>
              <a:rPr lang="ru-RU" sz="3600" dirty="0" smtClean="0">
                <a:ln>
                  <a:solidFill>
                    <a:srgbClr val="FF0000"/>
                  </a:solidFill>
                </a:ln>
                <a:solidFill>
                  <a:srgbClr val="FF3300"/>
                </a:solidFill>
                <a:latin typeface="+mn-lt"/>
              </a:rPr>
              <a:t>;</a:t>
            </a:r>
            <a:r>
              <a:rPr lang="ru-RU" sz="3600" dirty="0" smtClean="0">
                <a:ln cap="rnd">
                  <a:solidFill>
                    <a:srgbClr val="FF0000"/>
                  </a:solidFill>
                </a:ln>
                <a:solidFill>
                  <a:srgbClr val="FF3300"/>
                </a:solidFill>
                <a:latin typeface="+mn-lt"/>
              </a:rPr>
              <a:t> </a:t>
            </a:r>
          </a:p>
          <a:p>
            <a:pPr marL="936625" lvl="2" indent="-342900">
              <a:lnSpc>
                <a:spcPts val="3000"/>
              </a:lnSpc>
              <a:spcBef>
                <a:spcPts val="100"/>
              </a:spcBef>
              <a:spcAft>
                <a:spcPts val="0"/>
              </a:spcAft>
              <a:buFontTx/>
              <a:buChar char="-"/>
            </a:pPr>
            <a:r>
              <a:rPr lang="ru-RU" sz="3600" u="sng" dirty="0" smtClean="0">
                <a:ln>
                  <a:solidFill>
                    <a:srgbClr val="FF0000"/>
                  </a:solidFill>
                </a:ln>
                <a:solidFill>
                  <a:srgbClr val="FF3300"/>
                </a:solidFill>
                <a:latin typeface="+mn-lt"/>
              </a:rPr>
              <a:t>оргтехники</a:t>
            </a:r>
            <a:r>
              <a:rPr lang="ru-RU" sz="3600" dirty="0" smtClean="0">
                <a:ln>
                  <a:solidFill>
                    <a:srgbClr val="FF0000"/>
                  </a:solidFill>
                </a:ln>
                <a:solidFill>
                  <a:srgbClr val="FF3300"/>
                </a:solidFill>
                <a:latin typeface="+mn-lt"/>
              </a:rPr>
              <a:t> </a:t>
            </a:r>
          </a:p>
          <a:p>
            <a:pPr marL="936625" lvl="2" indent="-342900">
              <a:lnSpc>
                <a:spcPts val="3000"/>
              </a:lnSpc>
              <a:spcBef>
                <a:spcPts val="100"/>
              </a:spcBef>
              <a:spcAft>
                <a:spcPts val="0"/>
              </a:spcAft>
              <a:buFontTx/>
              <a:buChar char="-"/>
            </a:pPr>
            <a:r>
              <a:rPr lang="ru-RU" sz="3600" u="sng" dirty="0" smtClean="0">
                <a:ln cap="rnd">
                  <a:solidFill>
                    <a:srgbClr val="FF0000"/>
                  </a:solidFill>
                </a:ln>
                <a:solidFill>
                  <a:srgbClr val="FF3300"/>
                </a:solidFill>
                <a:latin typeface="+mn-lt"/>
              </a:rPr>
              <a:t>ККТ</a:t>
            </a:r>
            <a:r>
              <a:rPr lang="ru-RU" sz="3600" dirty="0" smtClean="0">
                <a:ln cap="rnd">
                  <a:solidFill>
                    <a:srgbClr val="FF0000"/>
                  </a:solidFill>
                </a:ln>
                <a:solidFill>
                  <a:srgbClr val="FF3300"/>
                </a:solidFill>
                <a:latin typeface="+mn-lt"/>
              </a:rPr>
              <a:t>, </a:t>
            </a:r>
            <a:r>
              <a:rPr lang="ru-RU" sz="3600" u="sng" dirty="0">
                <a:ln cap="rnd">
                  <a:solidFill>
                    <a:srgbClr val="FF0000"/>
                  </a:solidFill>
                </a:ln>
                <a:solidFill>
                  <a:srgbClr val="FF3300"/>
                </a:solidFill>
                <a:latin typeface="+mn-lt"/>
              </a:rPr>
              <a:t>фискального накопителя</a:t>
            </a:r>
            <a:r>
              <a:rPr lang="ru-RU" sz="3600" dirty="0">
                <a:ln cap="rnd">
                  <a:solidFill>
                    <a:srgbClr val="FF0000"/>
                  </a:solidFill>
                </a:ln>
                <a:solidFill>
                  <a:srgbClr val="FF3300"/>
                </a:solidFill>
                <a:latin typeface="+mn-lt"/>
              </a:rPr>
              <a:t>; </a:t>
            </a:r>
            <a:endParaRPr lang="ru-RU" sz="3600" dirty="0" smtClean="0">
              <a:ln cap="rnd">
                <a:solidFill>
                  <a:srgbClr val="FF0000"/>
                </a:solidFill>
              </a:ln>
              <a:solidFill>
                <a:srgbClr val="FF3300"/>
              </a:solidFill>
              <a:latin typeface="+mn-lt"/>
            </a:endParaRPr>
          </a:p>
          <a:p>
            <a:pPr marL="936625" lvl="2" indent="-342900">
              <a:lnSpc>
                <a:spcPts val="3000"/>
              </a:lnSpc>
              <a:spcBef>
                <a:spcPts val="100"/>
              </a:spcBef>
              <a:spcAft>
                <a:spcPts val="0"/>
              </a:spcAft>
              <a:buFontTx/>
              <a:buChar char="-"/>
            </a:pPr>
            <a:r>
              <a:rPr lang="ru-RU" sz="3600" u="sng" dirty="0" smtClean="0">
                <a:ln cap="rnd">
                  <a:solidFill>
                    <a:srgbClr val="FF0000"/>
                  </a:solidFill>
                </a:ln>
                <a:solidFill>
                  <a:srgbClr val="FF3300"/>
                </a:solidFill>
                <a:latin typeface="+mn-lt"/>
              </a:rPr>
              <a:t>программного </a:t>
            </a:r>
            <a:r>
              <a:rPr lang="ru-RU" sz="3600" u="sng" dirty="0">
                <a:ln cap="rnd">
                  <a:solidFill>
                    <a:srgbClr val="FF0000"/>
                  </a:solidFill>
                </a:ln>
                <a:solidFill>
                  <a:srgbClr val="FF3300"/>
                </a:solidFill>
                <a:latin typeface="+mn-lt"/>
              </a:rPr>
              <a:t>обеспечения </a:t>
            </a:r>
            <a:r>
              <a:rPr lang="ru-RU" sz="36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для</a:t>
            </a:r>
          </a:p>
          <a:p>
            <a:pPr marL="593725" lvl="2" indent="0">
              <a:lnSpc>
                <a:spcPts val="3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ru-RU" sz="36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работы ККТ, фискального накопителя; </a:t>
            </a:r>
          </a:p>
          <a:p>
            <a:pPr marL="593725" lvl="2" indent="0">
              <a:lnSpc>
                <a:spcPts val="3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ru-RU" sz="36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- </a:t>
            </a:r>
            <a:r>
              <a:rPr lang="ru-RU" sz="3600" u="sng" dirty="0" smtClean="0">
                <a:ln cap="rnd">
                  <a:solidFill>
                    <a:srgbClr val="FF0000"/>
                  </a:solidFill>
                </a:ln>
                <a:solidFill>
                  <a:srgbClr val="FF3300"/>
                </a:solidFill>
                <a:latin typeface="+mn-lt"/>
              </a:rPr>
              <a:t>автоматизированной </a:t>
            </a:r>
            <a:r>
              <a:rPr lang="ru-RU" sz="3600" u="sng" dirty="0">
                <a:ln cap="rnd">
                  <a:solidFill>
                    <a:srgbClr val="FF0000"/>
                  </a:solidFill>
                </a:ln>
                <a:solidFill>
                  <a:srgbClr val="FF3300"/>
                </a:solidFill>
                <a:latin typeface="+mn-lt"/>
              </a:rPr>
              <a:t>системы </a:t>
            </a:r>
            <a:r>
              <a:rPr lang="ru-RU" sz="36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для бланков </a:t>
            </a:r>
            <a:r>
              <a:rPr lang="ru-RU" sz="36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строгой отчетности;</a:t>
            </a:r>
            <a:endParaRPr lang="ru-RU" sz="3600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pPr marL="0" indent="0">
              <a:lnSpc>
                <a:spcPts val="3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ru-RU" sz="36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2) Оплата </a:t>
            </a:r>
            <a:r>
              <a:rPr lang="ru-RU" sz="36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услуг (выполнение работ) по </a:t>
            </a:r>
            <a:r>
              <a:rPr lang="ru-RU" sz="3600" u="sng" dirty="0">
                <a:ln cap="rnd">
                  <a:solidFill>
                    <a:srgbClr val="FF0000"/>
                  </a:solidFill>
                </a:ln>
                <a:solidFill>
                  <a:srgbClr val="FF3300"/>
                </a:solidFill>
                <a:latin typeface="+mn-lt"/>
              </a:rPr>
              <a:t>настройке</a:t>
            </a:r>
            <a:r>
              <a:rPr lang="ru-RU" sz="3600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</a:t>
            </a:r>
            <a:r>
              <a:rPr lang="ru-RU" sz="36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ККТ, </a:t>
            </a:r>
            <a:r>
              <a:rPr lang="ru-RU" sz="36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по </a:t>
            </a:r>
            <a:r>
              <a:rPr lang="ru-RU" sz="36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модернизации </a:t>
            </a:r>
            <a:r>
              <a:rPr lang="ru-RU" sz="36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ККТ, по </a:t>
            </a:r>
            <a:r>
              <a:rPr lang="ru-RU" sz="36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договору </a:t>
            </a:r>
            <a:r>
              <a:rPr lang="ru-RU" sz="3600" u="sng" dirty="0">
                <a:ln cap="rnd">
                  <a:solidFill>
                    <a:srgbClr val="FF0000"/>
                  </a:solidFill>
                </a:ln>
                <a:solidFill>
                  <a:srgbClr val="FF3300"/>
                </a:solidFill>
                <a:latin typeface="+mn-lt"/>
              </a:rPr>
              <a:t>с оператором фискальных </a:t>
            </a:r>
            <a:r>
              <a:rPr lang="ru-RU" sz="3600" u="sng" dirty="0" smtClean="0">
                <a:ln cap="rnd">
                  <a:solidFill>
                    <a:srgbClr val="FF0000"/>
                  </a:solidFill>
                </a:ln>
                <a:solidFill>
                  <a:srgbClr val="FF3300"/>
                </a:solidFill>
                <a:latin typeface="+mn-lt"/>
              </a:rPr>
              <a:t>данных, </a:t>
            </a:r>
            <a:r>
              <a:rPr lang="ru-RU" sz="3600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по регистрации (перерегистрации ККТ)</a:t>
            </a:r>
            <a:r>
              <a:rPr lang="ru-RU" sz="36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; </a:t>
            </a:r>
            <a:endParaRPr lang="ru-RU" sz="3600" dirty="0" smtClean="0">
              <a:ln cap="rnd"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pPr marL="0" indent="0">
              <a:lnSpc>
                <a:spcPts val="3000"/>
              </a:lnSpc>
              <a:spcBef>
                <a:spcPts val="100"/>
              </a:spcBef>
              <a:spcAft>
                <a:spcPts val="0"/>
              </a:spcAft>
              <a:buNone/>
            </a:pPr>
            <a:endParaRPr lang="ru-RU" sz="2900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</a:endParaRPr>
          </a:p>
          <a:p>
            <a:pPr marL="6350" indent="-6350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sz="27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3"/>
            <a:ext cx="9036496" cy="3240360"/>
          </a:xfrm>
        </p:spPr>
        <p:txBody>
          <a:bodyPr/>
          <a:lstStyle/>
          <a:p>
            <a:pPr marL="46037" indent="0" algn="ctr">
              <a:buNone/>
            </a:pPr>
            <a:r>
              <a:rPr lang="ru-RU" sz="34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3400" b="1" dirty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</a:rPr>
              <a:t>СУБСИДИРУЕТСЯ:</a:t>
            </a:r>
          </a:p>
          <a:p>
            <a:pPr marL="46037" indent="0">
              <a:buNone/>
            </a:pPr>
            <a:r>
              <a:rPr lang="ru-RU" sz="34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5) Оплата </a:t>
            </a:r>
            <a:r>
              <a:rPr lang="ru-RU" sz="34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услуг по предоставлению (изготовлению) сертификата ключа проверки </a:t>
            </a:r>
            <a:r>
              <a:rPr lang="ru-RU" sz="3400" dirty="0">
                <a:ln>
                  <a:solidFill>
                    <a:srgbClr val="FF0000"/>
                  </a:solidFill>
                </a:ln>
                <a:solidFill>
                  <a:srgbClr val="FF3300"/>
                </a:solidFill>
                <a:latin typeface="+mn-lt"/>
              </a:rPr>
              <a:t>электронной подписи</a:t>
            </a:r>
            <a:r>
              <a:rPr lang="ru-RU" sz="34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изготовлению усиленной квалифицированной электронной </a:t>
            </a:r>
            <a:r>
              <a:rPr lang="ru-RU" sz="34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подписи, </a:t>
            </a:r>
            <a:r>
              <a:rPr lang="ru-RU" sz="34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а также оплата </a:t>
            </a:r>
            <a:r>
              <a:rPr lang="ru-RU" sz="3400" dirty="0">
                <a:ln>
                  <a:solidFill>
                    <a:srgbClr val="FF0000"/>
                  </a:solidFill>
                </a:ln>
                <a:solidFill>
                  <a:srgbClr val="FF3300"/>
                </a:solidFill>
                <a:latin typeface="+mn-lt"/>
              </a:rPr>
              <a:t>иных услуг</a:t>
            </a:r>
            <a:r>
              <a:rPr lang="ru-RU" sz="34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по предоставлению электронной подписи;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6493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CEB6BD7A-F241-4CC3-A996-2BEE754888F9}" type="slidenum">
              <a:rPr lang="ru-RU"/>
              <a:pPr>
                <a:defRPr/>
              </a:pPr>
              <a:t>22</a:t>
            </a:fld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0" y="17240"/>
            <a:ext cx="9144000" cy="6840760"/>
          </a:xfrm>
        </p:spPr>
        <p:txBody>
          <a:bodyPr rtlCol="0">
            <a:noAutofit/>
          </a:bodyPr>
          <a:lstStyle/>
          <a:p>
            <a:pPr marL="46037" indent="0" algn="ctr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500" b="1" dirty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latin typeface="+mn-lt"/>
              </a:rPr>
              <a:t>СУБСИДИРУЕТСЯ:</a:t>
            </a:r>
          </a:p>
          <a:p>
            <a:pPr marL="46037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5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6) </a:t>
            </a:r>
            <a:r>
              <a:rPr lang="ru-RU" sz="3500" u="sng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</a:t>
            </a:r>
            <a:r>
              <a:rPr lang="ru-RU" sz="3500" u="sng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риобретение</a:t>
            </a:r>
            <a:r>
              <a:rPr lang="ru-RU" sz="35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</a:t>
            </a:r>
            <a:r>
              <a:rPr lang="ru-RU" sz="3500" u="sng" dirty="0">
                <a:ln>
                  <a:solidFill>
                    <a:srgbClr val="FF0000"/>
                  </a:solidFill>
                </a:ln>
                <a:solidFill>
                  <a:srgbClr val="FF3300"/>
                </a:solidFill>
                <a:latin typeface="+mn-lt"/>
              </a:rPr>
              <a:t>автомагазинов, автофургонов</a:t>
            </a:r>
            <a:r>
              <a:rPr lang="ru-RU" sz="35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автолавок, автоцистерн, автоприцепов для осуществления развозной торговли </a:t>
            </a:r>
            <a:r>
              <a:rPr lang="ru-RU" sz="3500" u="sng" dirty="0">
                <a:ln>
                  <a:solidFill>
                    <a:srgbClr val="FF0000"/>
                  </a:solidFill>
                </a:ln>
                <a:solidFill>
                  <a:srgbClr val="FF3300"/>
                </a:solidFill>
                <a:latin typeface="+mn-lt"/>
              </a:rPr>
              <a:t>в отдаленных и труднодоступных населенных </a:t>
            </a:r>
            <a:r>
              <a:rPr lang="ru-RU" sz="3500" u="sng" dirty="0" smtClean="0">
                <a:ln>
                  <a:solidFill>
                    <a:srgbClr val="FF0000"/>
                  </a:solidFill>
                </a:ln>
                <a:solidFill>
                  <a:srgbClr val="FF3300"/>
                </a:solidFill>
                <a:latin typeface="+mn-lt"/>
              </a:rPr>
              <a:t>пунктах</a:t>
            </a:r>
            <a:endParaRPr lang="ru-RU" sz="3500" dirty="0">
              <a:ln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3500" dirty="0" smtClean="0">
                <a:ln>
                  <a:solidFill>
                    <a:srgbClr val="C00000"/>
                  </a:solidFill>
                </a:ln>
                <a:solidFill>
                  <a:srgbClr val="FF3300"/>
                </a:solidFill>
                <a:latin typeface="+mn-lt"/>
              </a:rPr>
              <a:t>!!! Условие:</a:t>
            </a:r>
            <a:r>
              <a:rPr lang="ru-RU" sz="35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осуществление </a:t>
            </a:r>
            <a:r>
              <a:rPr lang="ru-RU" sz="35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развозной торговли в отдаленных и труднодоступных населенных пунктах субъектами сферы розничной торговли</a:t>
            </a:r>
            <a:endParaRPr lang="ru-RU" sz="3500" b="1" dirty="0">
              <a:ln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987824" y="3717032"/>
            <a:ext cx="5832648" cy="0"/>
          </a:xfrm>
          <a:prstGeom prst="line">
            <a:avLst/>
          </a:prstGeom>
          <a:ln w="57150" cap="flat" cmpd="sng" algn="ctr">
            <a:solidFill>
              <a:srgbClr val="0FE74D"/>
            </a:solidFill>
            <a:prstDash val="dash"/>
            <a:round/>
            <a:headEnd type="stealth" w="lg" len="lg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25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8100" y="116632"/>
            <a:ext cx="8926388" cy="5217760"/>
          </a:xfrm>
        </p:spPr>
        <p:txBody>
          <a:bodyPr/>
          <a:lstStyle/>
          <a:p>
            <a:pPr marL="46037" indent="0">
              <a:buNone/>
            </a:pPr>
            <a:r>
              <a:rPr lang="ru-RU" sz="3400" b="1" dirty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latin typeface="+mn-lt"/>
              </a:rPr>
              <a:t>СУБСИДИРУЕТСЯ:</a:t>
            </a:r>
          </a:p>
          <a:p>
            <a:pPr marL="46037" indent="0">
              <a:buNone/>
            </a:pPr>
            <a:r>
              <a:rPr lang="ru-RU" sz="34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7) Оплата </a:t>
            </a:r>
            <a:r>
              <a:rPr lang="ru-RU" sz="3400" dirty="0">
                <a:ln>
                  <a:solidFill>
                    <a:srgbClr val="FF0000"/>
                  </a:solidFill>
                </a:ln>
                <a:solidFill>
                  <a:srgbClr val="FF3300"/>
                </a:solidFill>
                <a:latin typeface="+mn-lt"/>
              </a:rPr>
              <a:t>аренды</a:t>
            </a:r>
            <a:r>
              <a:rPr lang="ru-RU" sz="34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</a:t>
            </a:r>
            <a:r>
              <a:rPr lang="ru-RU" sz="3400" dirty="0">
                <a:ln>
                  <a:solidFill>
                    <a:srgbClr val="FF0000"/>
                  </a:solidFill>
                </a:ln>
                <a:solidFill>
                  <a:srgbClr val="FF3300"/>
                </a:solidFill>
                <a:latin typeface="+mn-lt"/>
              </a:rPr>
              <a:t>(субаренды) </a:t>
            </a:r>
            <a:r>
              <a:rPr lang="ru-RU" sz="34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зданий, строений, сооружений, нежилых </a:t>
            </a:r>
            <a:r>
              <a:rPr lang="ru-RU" sz="34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помещений</a:t>
            </a:r>
            <a:endParaRPr lang="ru-RU" sz="3400" dirty="0">
              <a:ln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pPr marL="46037" indent="0">
              <a:buNone/>
            </a:pPr>
            <a:r>
              <a:rPr lang="ru-RU" sz="3400" dirty="0" smtClean="0">
                <a:ln>
                  <a:solidFill>
                    <a:srgbClr val="C00000"/>
                  </a:solidFill>
                </a:ln>
                <a:solidFill>
                  <a:srgbClr val="FF3300"/>
                </a:solidFill>
                <a:latin typeface="+mn-lt"/>
              </a:rPr>
              <a:t>!!! Условие: </a:t>
            </a:r>
            <a:r>
              <a:rPr lang="ru-RU" sz="34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если затраты </a:t>
            </a:r>
            <a:r>
              <a:rPr lang="ru-RU" sz="34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произведены за услуги, оказанные в </a:t>
            </a:r>
            <a:r>
              <a:rPr lang="ru-RU" sz="3400" dirty="0">
                <a:ln>
                  <a:solidFill>
                    <a:srgbClr val="FF0000"/>
                  </a:solidFill>
                </a:ln>
                <a:solidFill>
                  <a:srgbClr val="FF3300"/>
                </a:solidFill>
                <a:latin typeface="+mn-lt"/>
              </a:rPr>
              <a:t>апреле-июне</a:t>
            </a:r>
            <a:r>
              <a:rPr lang="ru-RU" sz="34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2020 года, а для </a:t>
            </a:r>
            <a:r>
              <a:rPr lang="ru-RU" sz="3400" dirty="0">
                <a:ln>
                  <a:solidFill>
                    <a:srgbClr val="FF0000"/>
                  </a:solidFill>
                </a:ln>
                <a:solidFill>
                  <a:srgbClr val="FF3300"/>
                </a:solidFill>
                <a:latin typeface="+mn-lt"/>
              </a:rPr>
              <a:t>сферы общественного питания </a:t>
            </a:r>
            <a:r>
              <a:rPr lang="ru-RU" sz="34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- если затраты произведены за услуги, оказанные в </a:t>
            </a:r>
            <a:r>
              <a:rPr lang="ru-RU" sz="3400" dirty="0">
                <a:ln>
                  <a:solidFill>
                    <a:srgbClr val="FF0000"/>
                  </a:solidFill>
                </a:ln>
                <a:solidFill>
                  <a:srgbClr val="FF3300"/>
                </a:solidFill>
                <a:latin typeface="+mn-lt"/>
              </a:rPr>
              <a:t>апреле-августе</a:t>
            </a:r>
            <a:r>
              <a:rPr lang="ru-RU" sz="34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2020 года</a:t>
            </a:r>
          </a:p>
          <a:p>
            <a:endParaRPr lang="ru-RU" sz="3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843808" y="2492896"/>
            <a:ext cx="5832648" cy="0"/>
          </a:xfrm>
          <a:prstGeom prst="line">
            <a:avLst/>
          </a:prstGeom>
          <a:ln w="57150" cap="flat" cmpd="sng" algn="ctr">
            <a:solidFill>
              <a:srgbClr val="0FE74D"/>
            </a:solidFill>
            <a:prstDash val="dash"/>
            <a:round/>
            <a:headEnd type="stealth" w="lg" len="lg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1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4206240"/>
          </a:xfrm>
        </p:spPr>
        <p:txBody>
          <a:bodyPr/>
          <a:lstStyle/>
          <a:p>
            <a:pPr marL="46037" indent="0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 dirty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latin typeface="+mn-lt"/>
              </a:rPr>
              <a:t>СУБСИДИРУЕТСЯ</a:t>
            </a:r>
            <a:r>
              <a:rPr lang="ru-RU" sz="3000" b="1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latin typeface="+mn-lt"/>
              </a:rPr>
              <a:t>:</a:t>
            </a:r>
          </a:p>
          <a:p>
            <a:pPr marL="46037" indent="0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8) Оплата 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услуг по обращению с </a:t>
            </a:r>
            <a:r>
              <a:rPr lang="ru-RU" sz="3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твердыми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</a:t>
            </a:r>
            <a:r>
              <a:rPr lang="ru-RU" sz="3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коммунальными отходами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оплата </a:t>
            </a:r>
            <a:r>
              <a:rPr lang="ru-RU" sz="3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электроснабжения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</a:t>
            </a:r>
            <a:r>
              <a:rPr lang="ru-RU" sz="3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теплоснабжения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</a:t>
            </a:r>
            <a:r>
              <a:rPr lang="ru-RU" sz="3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газоснабжения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</a:t>
            </a:r>
            <a:r>
              <a:rPr lang="ru-RU" sz="3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горячего водоснабжения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</a:t>
            </a:r>
            <a:r>
              <a:rPr lang="ru-RU" sz="3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холодного водоснабжения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</a:t>
            </a:r>
            <a:r>
              <a:rPr lang="ru-RU" sz="3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водоотведения</a:t>
            </a:r>
            <a:endParaRPr lang="ru-RU" sz="3000" dirty="0">
              <a:ln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pPr marL="46037" indent="0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3000" dirty="0" smtClean="0">
              <a:ln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pPr marL="46037" indent="0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dirty="0" smtClean="0">
                <a:ln>
                  <a:solidFill>
                    <a:srgbClr val="C00000"/>
                  </a:solidFill>
                </a:ln>
                <a:solidFill>
                  <a:srgbClr val="FF3300"/>
                </a:solidFill>
                <a:latin typeface="+mn-lt"/>
              </a:rPr>
              <a:t>!!! </a:t>
            </a:r>
            <a:r>
              <a:rPr lang="ru-RU" sz="3000" dirty="0">
                <a:ln>
                  <a:solidFill>
                    <a:srgbClr val="C00000"/>
                  </a:solidFill>
                </a:ln>
                <a:solidFill>
                  <a:srgbClr val="FF3300"/>
                </a:solidFill>
                <a:latin typeface="+mn-lt"/>
              </a:rPr>
              <a:t>Условие: </a:t>
            </a:r>
            <a:r>
              <a:rPr lang="ru-RU" sz="3000" dirty="0" smtClean="0">
                <a:ln>
                  <a:solidFill>
                    <a:srgbClr val="C00000"/>
                  </a:solidFill>
                </a:ln>
                <a:solidFill>
                  <a:srgbClr val="FF3300"/>
                </a:solidFill>
                <a:latin typeface="+mn-lt"/>
              </a:rPr>
              <a:t>1. </a:t>
            </a:r>
            <a:r>
              <a:rPr lang="ru-RU" sz="30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если 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затраты произведены за услуги, оказанные в </a:t>
            </a:r>
            <a:r>
              <a:rPr lang="ru-RU" sz="3000" dirty="0">
                <a:ln>
                  <a:solidFill>
                    <a:srgbClr val="FF0000"/>
                  </a:solidFill>
                </a:ln>
                <a:solidFill>
                  <a:srgbClr val="FF3300"/>
                </a:solidFill>
                <a:latin typeface="+mn-lt"/>
              </a:rPr>
              <a:t>апреле-июне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2020 года, а для </a:t>
            </a:r>
            <a:r>
              <a:rPr lang="ru-RU" sz="3000" dirty="0">
                <a:ln>
                  <a:solidFill>
                    <a:srgbClr val="FF0000"/>
                  </a:solidFill>
                </a:ln>
                <a:solidFill>
                  <a:srgbClr val="FF3300"/>
                </a:solidFill>
                <a:latin typeface="+mn-lt"/>
              </a:rPr>
              <a:t>сферы общественного питания 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- если затраты произведены за услуги, оказанные в </a:t>
            </a:r>
            <a:r>
              <a:rPr lang="ru-RU" sz="3000" dirty="0">
                <a:ln>
                  <a:solidFill>
                    <a:srgbClr val="FF0000"/>
                  </a:solidFill>
                </a:ln>
                <a:solidFill>
                  <a:srgbClr val="FF3300"/>
                </a:solidFill>
                <a:latin typeface="+mn-lt"/>
              </a:rPr>
              <a:t>апреле-августе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2020 </a:t>
            </a:r>
            <a:r>
              <a:rPr lang="ru-RU" sz="30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года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</a:t>
            </a:r>
            <a:endParaRPr lang="ru-RU" sz="3000" dirty="0" smtClean="0">
              <a:ln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pPr marL="46037" indent="0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2. исключение: оплата 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услуг в жилых </a:t>
            </a:r>
            <a:r>
              <a:rPr lang="ru-RU" sz="30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помещений</a:t>
            </a:r>
            <a:endParaRPr lang="ru-RU" sz="3000" dirty="0">
              <a:ln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pPr marL="46037" indent="0">
              <a:buNone/>
            </a:pPr>
            <a:endParaRPr lang="ru-RU" sz="3500" dirty="0">
              <a:ln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endParaRPr lang="ru-RU" sz="2400" b="1" dirty="0">
              <a:ln>
                <a:solidFill>
                  <a:srgbClr val="FF0000"/>
                </a:solidFill>
              </a:ln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875184" y="2924944"/>
            <a:ext cx="5832648" cy="0"/>
          </a:xfrm>
          <a:prstGeom prst="line">
            <a:avLst/>
          </a:prstGeom>
          <a:ln w="57150" cap="flat" cmpd="sng" algn="ctr">
            <a:solidFill>
              <a:srgbClr val="0FE74D"/>
            </a:solidFill>
            <a:prstDash val="dash"/>
            <a:round/>
            <a:headEnd type="stealth" w="lg" len="lg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25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0"/>
            <a:ext cx="9036496" cy="4206240"/>
          </a:xfrm>
        </p:spPr>
        <p:txBody>
          <a:bodyPr/>
          <a:lstStyle/>
          <a:p>
            <a:pPr marL="46037" indent="0" algn="ctr">
              <a:buNone/>
            </a:pPr>
            <a:r>
              <a:rPr lang="ru-RU" sz="2400" b="1" dirty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latin typeface="+mn-lt"/>
              </a:rPr>
              <a:t>СУБСИДИРУЕТСЯ:</a:t>
            </a:r>
          </a:p>
          <a:p>
            <a:pPr marL="46037" indent="0">
              <a:buNone/>
            </a:pPr>
            <a:r>
              <a:rPr lang="ru-RU" sz="26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9) </a:t>
            </a:r>
            <a:r>
              <a:rPr lang="ru-RU" sz="35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Оплата </a:t>
            </a:r>
            <a:r>
              <a:rPr lang="ru-RU" sz="35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услуг по </a:t>
            </a:r>
            <a:r>
              <a:rPr lang="ru-RU" sz="35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охране</a:t>
            </a:r>
            <a:r>
              <a:rPr lang="ru-RU" sz="35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зданий, строений, сооружений, нежилых помещений, </a:t>
            </a:r>
            <a:r>
              <a:rPr lang="ru-RU" sz="35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включая </a:t>
            </a:r>
            <a:r>
              <a:rPr lang="ru-RU" sz="35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услуги по охране с использованием средств </a:t>
            </a:r>
            <a:r>
              <a:rPr lang="ru-RU" sz="35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сигнализации</a:t>
            </a:r>
          </a:p>
          <a:p>
            <a:pPr marL="46037" indent="0">
              <a:buNone/>
            </a:pPr>
            <a:r>
              <a:rPr lang="ru-RU" sz="3500" dirty="0">
                <a:ln>
                  <a:solidFill>
                    <a:srgbClr val="C00000"/>
                  </a:solidFill>
                </a:ln>
                <a:solidFill>
                  <a:srgbClr val="FF3300"/>
                </a:solidFill>
                <a:latin typeface="+mn-lt"/>
              </a:rPr>
              <a:t>!!! Условие: </a:t>
            </a:r>
            <a:r>
              <a:rPr lang="ru-RU" sz="35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если затраты произведены за услуги, оказанные в </a:t>
            </a:r>
            <a:r>
              <a:rPr lang="ru-RU" sz="3500" dirty="0">
                <a:ln>
                  <a:solidFill>
                    <a:srgbClr val="FF0000"/>
                  </a:solidFill>
                </a:ln>
                <a:solidFill>
                  <a:srgbClr val="FF3300"/>
                </a:solidFill>
                <a:latin typeface="+mn-lt"/>
              </a:rPr>
              <a:t>апреле-июне</a:t>
            </a:r>
            <a:r>
              <a:rPr lang="ru-RU" sz="35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2020 года, а для </a:t>
            </a:r>
            <a:r>
              <a:rPr lang="ru-RU" sz="3500" dirty="0">
                <a:ln>
                  <a:solidFill>
                    <a:srgbClr val="FF0000"/>
                  </a:solidFill>
                </a:ln>
                <a:solidFill>
                  <a:srgbClr val="FF3300"/>
                </a:solidFill>
                <a:latin typeface="+mn-lt"/>
              </a:rPr>
              <a:t>сферы общественного питания </a:t>
            </a:r>
            <a:r>
              <a:rPr lang="ru-RU" sz="35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- если затраты произведены за услуги, оказанные в </a:t>
            </a:r>
            <a:r>
              <a:rPr lang="ru-RU" sz="3500" dirty="0">
                <a:ln>
                  <a:solidFill>
                    <a:srgbClr val="FF0000"/>
                  </a:solidFill>
                </a:ln>
                <a:solidFill>
                  <a:srgbClr val="FF3300"/>
                </a:solidFill>
                <a:latin typeface="+mn-lt"/>
              </a:rPr>
              <a:t>апреле-августе</a:t>
            </a:r>
            <a:r>
              <a:rPr lang="ru-RU" sz="35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2020 года</a:t>
            </a:r>
          </a:p>
          <a:p>
            <a:endParaRPr lang="ru-RU" sz="3500" dirty="0">
              <a:latin typeface="+mn-lt"/>
            </a:endParaRPr>
          </a:p>
          <a:p>
            <a:pPr marL="46037" indent="0">
              <a:buNone/>
            </a:pPr>
            <a:endParaRPr lang="ru-RU" sz="3500" dirty="0">
              <a:latin typeface="+mn-lt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843808" y="3284984"/>
            <a:ext cx="5832648" cy="0"/>
          </a:xfrm>
          <a:prstGeom prst="line">
            <a:avLst/>
          </a:prstGeom>
          <a:ln w="57150" cap="flat" cmpd="sng" algn="ctr">
            <a:solidFill>
              <a:srgbClr val="0FE74D"/>
            </a:solidFill>
            <a:prstDash val="dash"/>
            <a:round/>
            <a:headEnd type="stealth" w="lg" len="lg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703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4206240"/>
          </a:xfrm>
        </p:spPr>
        <p:txBody>
          <a:bodyPr/>
          <a:lstStyle/>
          <a:p>
            <a:pPr marL="46037" indent="0" algn="ctr">
              <a:buNone/>
            </a:pPr>
            <a:r>
              <a:rPr lang="ru-RU" sz="2700" b="1" dirty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latin typeface="+mn-lt"/>
              </a:rPr>
              <a:t>СУБСИДИРУЕТСЯ:</a:t>
            </a:r>
          </a:p>
          <a:p>
            <a:pPr marL="46037" indent="0">
              <a:buNone/>
            </a:pPr>
            <a:r>
              <a:rPr lang="ru-RU" sz="27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10) Приобретение </a:t>
            </a:r>
            <a:r>
              <a:rPr lang="ru-RU" sz="2700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+mn-lt"/>
              </a:rPr>
              <a:t>устройств</a:t>
            </a:r>
            <a:r>
              <a:rPr lang="ru-RU" sz="27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и </a:t>
            </a:r>
            <a:r>
              <a:rPr lang="ru-RU" sz="2700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+mn-lt"/>
              </a:rPr>
              <a:t>оборудования</a:t>
            </a:r>
            <a:r>
              <a:rPr lang="ru-RU" sz="27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для </a:t>
            </a:r>
            <a:r>
              <a:rPr lang="ru-RU" sz="2700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+mn-lt"/>
              </a:rPr>
              <a:t>считывания</a:t>
            </a:r>
            <a:r>
              <a:rPr lang="ru-RU" sz="27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(сканирования) кода товаров, </a:t>
            </a:r>
            <a:r>
              <a:rPr lang="ru-RU" sz="2700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+mn-lt"/>
              </a:rPr>
              <a:t>маркированных</a:t>
            </a:r>
            <a:r>
              <a:rPr lang="ru-RU" sz="27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средствами идентификации; оплата услуг на обновление и (или) приобретение </a:t>
            </a:r>
            <a:r>
              <a:rPr lang="ru-RU" sz="2700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+mn-lt"/>
              </a:rPr>
              <a:t>программного обеспечения</a:t>
            </a:r>
            <a:r>
              <a:rPr lang="ru-RU" sz="27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необходимого для работы с информационной системой маркировки и с участниками электронного документооборота, и (или) приобретение права на использование данного программного обеспечения; оплата услуг </a:t>
            </a:r>
            <a:r>
              <a:rPr lang="ru-RU" sz="2700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+mn-lt"/>
              </a:rPr>
              <a:t>операторов электронного документооборота</a:t>
            </a:r>
            <a:r>
              <a:rPr lang="ru-RU" sz="27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; оплата за </a:t>
            </a:r>
            <a:r>
              <a:rPr lang="ru-RU" sz="2700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+mn-lt"/>
              </a:rPr>
              <a:t>генерацию кода маркировки</a:t>
            </a:r>
            <a:r>
              <a:rPr lang="ru-RU" sz="27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за создание кода идентификации; оплата услуг </a:t>
            </a:r>
            <a:r>
              <a:rPr lang="ru-RU" sz="2700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+mn-lt"/>
              </a:rPr>
              <a:t>для доступа </a:t>
            </a:r>
            <a:r>
              <a:rPr lang="ru-RU" sz="27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к системе маркировки, для работы </a:t>
            </a:r>
            <a:r>
              <a:rPr lang="ru-RU" sz="2700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+mn-lt"/>
              </a:rPr>
              <a:t>в системе </a:t>
            </a:r>
            <a:r>
              <a:rPr lang="ru-RU" sz="27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маркировки</a:t>
            </a:r>
            <a:endParaRPr lang="ru-RU" sz="2700" dirty="0">
              <a:ln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80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6632"/>
            <a:ext cx="9036496" cy="3312368"/>
          </a:xfrm>
        </p:spPr>
        <p:txBody>
          <a:bodyPr/>
          <a:lstStyle/>
          <a:p>
            <a:pPr marL="46037" indent="0" algn="ctr">
              <a:buNone/>
            </a:pPr>
            <a:r>
              <a:rPr lang="ru-RU" sz="3100" b="1" dirty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latin typeface="+mn-lt"/>
              </a:rPr>
              <a:t>СУБСИДИРУЕТСЯ:</a:t>
            </a:r>
          </a:p>
          <a:p>
            <a:pPr marL="46037" indent="0">
              <a:buNone/>
            </a:pPr>
            <a:r>
              <a:rPr lang="ru-RU" sz="31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11)</a:t>
            </a:r>
            <a:r>
              <a:rPr lang="ru-RU" sz="31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</a:t>
            </a:r>
            <a:r>
              <a:rPr lang="ru-RU" sz="31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Приобретение</a:t>
            </a:r>
            <a:r>
              <a:rPr lang="ru-RU" sz="31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, установка </a:t>
            </a:r>
            <a:r>
              <a:rPr lang="ru-RU" sz="31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временного сооружения и(или) временной конструкции </a:t>
            </a:r>
            <a:r>
              <a:rPr lang="ru-RU" sz="31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киоска, павильона</a:t>
            </a:r>
            <a:r>
              <a:rPr lang="ru-RU" sz="31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относящихся к </a:t>
            </a:r>
            <a:r>
              <a:rPr lang="ru-RU" sz="31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НТО</a:t>
            </a:r>
            <a:endParaRPr lang="ru-RU" sz="3100" dirty="0">
              <a:ln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pPr marL="46037" indent="0">
              <a:buNone/>
            </a:pPr>
            <a:r>
              <a:rPr lang="ru-RU" sz="3100" dirty="0">
                <a:ln>
                  <a:solidFill>
                    <a:srgbClr val="C00000"/>
                  </a:solidFill>
                </a:ln>
                <a:solidFill>
                  <a:srgbClr val="FF3300"/>
                </a:solidFill>
                <a:latin typeface="+mn-lt"/>
              </a:rPr>
              <a:t>!!! Условие</a:t>
            </a:r>
            <a:r>
              <a:rPr lang="ru-RU" sz="3100" dirty="0" smtClean="0">
                <a:ln>
                  <a:solidFill>
                    <a:srgbClr val="C00000"/>
                  </a:solidFill>
                </a:ln>
                <a:solidFill>
                  <a:srgbClr val="FF3300"/>
                </a:solidFill>
                <a:latin typeface="+mn-lt"/>
              </a:rPr>
              <a:t>:</a:t>
            </a:r>
            <a:r>
              <a:rPr lang="ru-RU" sz="3100" dirty="0">
                <a:latin typeface="+mn-lt"/>
              </a:rPr>
              <a:t> </a:t>
            </a:r>
            <a:r>
              <a:rPr lang="ru-RU" sz="31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размещение</a:t>
            </a:r>
            <a:r>
              <a:rPr lang="ru-RU" sz="31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НТО на </a:t>
            </a:r>
            <a:r>
              <a:rPr lang="ru-RU" sz="31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территории Пермского муниципального </a:t>
            </a:r>
            <a:r>
              <a:rPr lang="ru-RU" sz="31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района</a:t>
            </a:r>
            <a:r>
              <a:rPr lang="ru-RU" sz="31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и, если его </a:t>
            </a:r>
            <a:r>
              <a:rPr lang="ru-RU" sz="31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внешний облик </a:t>
            </a:r>
            <a:r>
              <a:rPr lang="ru-RU" sz="31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соответствует </a:t>
            </a:r>
            <a:r>
              <a:rPr lang="ru-RU" sz="31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типовому архитектурному решению</a:t>
            </a:r>
            <a:r>
              <a:rPr lang="ru-RU" sz="31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к внешнему облику </a:t>
            </a:r>
            <a:r>
              <a:rPr lang="ru-RU" sz="31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НТО, </a:t>
            </a:r>
            <a:r>
              <a:rPr lang="ru-RU" sz="31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утвержденному приказом Министерства строительства и архитектуры Пермского края от 04.06.2018 № </a:t>
            </a:r>
            <a:r>
              <a:rPr lang="ru-RU" sz="31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СЭД-35-01-12-138</a:t>
            </a:r>
            <a:endParaRPr lang="ru-RU" sz="3100" dirty="0">
              <a:ln>
                <a:solidFill>
                  <a:srgbClr val="3329F7"/>
                </a:solidFill>
              </a:ln>
              <a:solidFill>
                <a:srgbClr val="3329F7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27</a:t>
            </a:fld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843808" y="2780928"/>
            <a:ext cx="5832648" cy="0"/>
          </a:xfrm>
          <a:prstGeom prst="line">
            <a:avLst/>
          </a:prstGeom>
          <a:ln w="57150" cap="flat" cmpd="sng" algn="ctr">
            <a:solidFill>
              <a:srgbClr val="0FE74D"/>
            </a:solidFill>
            <a:prstDash val="dash"/>
            <a:round/>
            <a:headEnd type="stealth" w="lg" len="lg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89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indent="0" algn="ctr">
              <a:buNone/>
            </a:pPr>
            <a:r>
              <a:rPr lang="ru-RU" sz="65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itchFamily="18" charset="0"/>
              </a:rPr>
              <a:t>Документы, необходимые для получения субсидий:</a:t>
            </a:r>
            <a:endParaRPr lang="ru-RU" sz="6500" b="1" dirty="0">
              <a:latin typeface="+mn-lt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183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87217989"/>
              </p:ext>
            </p:extLst>
          </p:nvPr>
        </p:nvGraphicFramePr>
        <p:xfrm>
          <a:off x="107504" y="61925"/>
          <a:ext cx="8856984" cy="55988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8856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4046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800" b="0" u="none" dirty="0" smtClean="0">
                          <a:ln>
                            <a:solidFill>
                              <a:srgbClr val="3329F7"/>
                            </a:solidFill>
                          </a:ln>
                          <a:solidFill>
                            <a:srgbClr val="3329F7"/>
                          </a:solidFill>
                          <a:latin typeface="+mn-lt"/>
                          <a:cs typeface="Times New Roman" pitchFamily="18" charset="0"/>
                        </a:rPr>
                        <a:t>1) </a:t>
                      </a:r>
                      <a:r>
                        <a:rPr lang="ru-RU" sz="2800" b="0" u="none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Заявка</a:t>
                      </a:r>
                      <a:r>
                        <a:rPr lang="ru-RU" sz="2800" b="0" u="none" baseline="0" dirty="0" smtClean="0">
                          <a:ln>
                            <a:solidFill>
                              <a:srgbClr val="3329F7"/>
                            </a:solidFill>
                          </a:ln>
                          <a:solidFill>
                            <a:srgbClr val="3329F7"/>
                          </a:solidFill>
                          <a:latin typeface="+mn-lt"/>
                          <a:cs typeface="Times New Roman" pitchFamily="18" charset="0"/>
                        </a:rPr>
                        <a:t> на получение субсидии</a:t>
                      </a:r>
                      <a:endParaRPr lang="ru-RU" sz="2800" b="0" u="none" dirty="0">
                        <a:ln>
                          <a:solidFill>
                            <a:srgbClr val="3329F7"/>
                          </a:solidFill>
                        </a:ln>
                        <a:solidFill>
                          <a:srgbClr val="3329F7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105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800" b="0" u="none" dirty="0" smtClean="0">
                          <a:ln>
                            <a:solidFill>
                              <a:srgbClr val="3329F7"/>
                            </a:solidFill>
                          </a:ln>
                          <a:solidFill>
                            <a:srgbClr val="3329F7"/>
                          </a:solidFill>
                          <a:latin typeface="+mn-lt"/>
                          <a:cs typeface="Times New Roman" pitchFamily="18" charset="0"/>
                        </a:rPr>
                        <a:t>2) </a:t>
                      </a:r>
                      <a:r>
                        <a:rPr lang="ru-RU" sz="2800" b="0" u="none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Справки</a:t>
                      </a:r>
                      <a:r>
                        <a:rPr lang="ru-RU" sz="2800" b="0" u="none" dirty="0" smtClean="0">
                          <a:ln>
                            <a:solidFill>
                              <a:srgbClr val="3329F7"/>
                            </a:solidFill>
                          </a:ln>
                          <a:solidFill>
                            <a:srgbClr val="3329F7"/>
                          </a:solidFill>
                          <a:latin typeface="+mn-lt"/>
                          <a:cs typeface="Times New Roman" pitchFamily="18" charset="0"/>
                        </a:rPr>
                        <a:t> об отсутствии </a:t>
                      </a:r>
                      <a:r>
                        <a:rPr lang="ru-RU" sz="2800" b="0" u="none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задолженности</a:t>
                      </a:r>
                      <a:r>
                        <a:rPr lang="ru-RU" sz="2800" b="0" u="none" dirty="0" smtClean="0">
                          <a:ln>
                            <a:solidFill>
                              <a:srgbClr val="3329F7"/>
                            </a:solidFill>
                          </a:ln>
                          <a:solidFill>
                            <a:srgbClr val="3329F7"/>
                          </a:solidFill>
                          <a:latin typeface="+mn-lt"/>
                          <a:cs typeface="Times New Roman" pitchFamily="18" charset="0"/>
                        </a:rPr>
                        <a:t> по налогам, сборам</a:t>
                      </a:r>
                      <a:r>
                        <a:rPr lang="ru-RU" sz="2800" b="0" u="none" baseline="0" dirty="0" smtClean="0">
                          <a:ln>
                            <a:solidFill>
                              <a:srgbClr val="3329F7"/>
                            </a:solidFill>
                          </a:ln>
                          <a:solidFill>
                            <a:srgbClr val="3329F7"/>
                          </a:solidFill>
                          <a:latin typeface="+mn-lt"/>
                          <a:cs typeface="Times New Roman" pitchFamily="18" charset="0"/>
                        </a:rPr>
                        <a:t> и т.д. ***</a:t>
                      </a:r>
                      <a:endParaRPr lang="ru-RU" sz="2800" b="0" u="none" dirty="0">
                        <a:ln>
                          <a:solidFill>
                            <a:srgbClr val="3329F7"/>
                          </a:solidFill>
                        </a:ln>
                        <a:solidFill>
                          <a:srgbClr val="3329F7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037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800" b="0" u="none" dirty="0" smtClean="0">
                          <a:ln>
                            <a:solidFill>
                              <a:srgbClr val="3329F7"/>
                            </a:solidFill>
                          </a:ln>
                          <a:solidFill>
                            <a:srgbClr val="3329F7"/>
                          </a:solidFill>
                          <a:latin typeface="+mn-lt"/>
                          <a:cs typeface="Times New Roman" pitchFamily="18" charset="0"/>
                        </a:rPr>
                        <a:t>3)</a:t>
                      </a:r>
                      <a:r>
                        <a:rPr lang="ru-RU" sz="2800" b="0" u="none" baseline="0" dirty="0" smtClean="0">
                          <a:ln>
                            <a:solidFill>
                              <a:srgbClr val="3329F7"/>
                            </a:solidFill>
                          </a:ln>
                          <a:solidFill>
                            <a:srgbClr val="3329F7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2800" b="0" u="none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Расчет</a:t>
                      </a:r>
                      <a:r>
                        <a:rPr lang="ru-RU" sz="2800" b="0" u="none" dirty="0" smtClean="0">
                          <a:ln>
                            <a:solidFill>
                              <a:srgbClr val="3329F7"/>
                            </a:solidFill>
                          </a:ln>
                          <a:solidFill>
                            <a:srgbClr val="3329F7"/>
                          </a:solidFill>
                          <a:latin typeface="+mn-lt"/>
                          <a:cs typeface="Times New Roman" pitchFamily="18" charset="0"/>
                        </a:rPr>
                        <a:t> размера субсидии</a:t>
                      </a:r>
                      <a:r>
                        <a:rPr lang="ru-RU" sz="2800" b="0" u="none" baseline="0" dirty="0" smtClean="0">
                          <a:ln>
                            <a:solidFill>
                              <a:srgbClr val="3329F7"/>
                            </a:solidFill>
                          </a:ln>
                          <a:solidFill>
                            <a:srgbClr val="3329F7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lang="ru-RU" sz="2800" b="0" u="none" dirty="0">
                        <a:ln>
                          <a:solidFill>
                            <a:srgbClr val="3329F7"/>
                          </a:solidFill>
                        </a:ln>
                        <a:solidFill>
                          <a:srgbClr val="3329F7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133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800" b="0" u="none" baseline="0" dirty="0" smtClean="0">
                          <a:ln>
                            <a:solidFill>
                              <a:srgbClr val="3329F7"/>
                            </a:solidFill>
                          </a:ln>
                          <a:solidFill>
                            <a:srgbClr val="3329F7"/>
                          </a:solidFill>
                          <a:latin typeface="+mn-lt"/>
                          <a:cs typeface="Times New Roman" pitchFamily="18" charset="0"/>
                        </a:rPr>
                        <a:t>4) </a:t>
                      </a:r>
                      <a:r>
                        <a:rPr lang="ru-RU" sz="2800" b="0" u="none" baseline="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Согласие</a:t>
                      </a:r>
                      <a:r>
                        <a:rPr lang="ru-RU" sz="2800" b="0" u="none" baseline="0" dirty="0" smtClean="0">
                          <a:ln>
                            <a:solidFill>
                              <a:srgbClr val="3329F7"/>
                            </a:solidFill>
                          </a:ln>
                          <a:solidFill>
                            <a:srgbClr val="3329F7"/>
                          </a:solidFill>
                          <a:latin typeface="+mn-lt"/>
                          <a:cs typeface="Times New Roman" pitchFamily="18" charset="0"/>
                        </a:rPr>
                        <a:t> на обработку </a:t>
                      </a:r>
                      <a:r>
                        <a:rPr lang="ru-RU" sz="2800" b="0" u="none" baseline="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персональных </a:t>
                      </a:r>
                      <a:r>
                        <a:rPr lang="ru-RU" sz="2800" b="0" u="none" baseline="0" dirty="0" smtClean="0">
                          <a:ln>
                            <a:solidFill>
                              <a:srgbClr val="3329F7"/>
                            </a:solidFill>
                          </a:ln>
                          <a:solidFill>
                            <a:srgbClr val="3329F7"/>
                          </a:solidFill>
                          <a:latin typeface="+mn-lt"/>
                          <a:cs typeface="Times New Roman" pitchFamily="18" charset="0"/>
                        </a:rPr>
                        <a:t>данных, с</a:t>
                      </a:r>
                      <a:r>
                        <a:rPr lang="ru-RU" sz="2800" b="0" u="none" kern="12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огласие</a:t>
                      </a:r>
                      <a:r>
                        <a:rPr lang="ru-RU" sz="2800" b="0" u="none" kern="1200" dirty="0" smtClean="0">
                          <a:ln>
                            <a:solidFill>
                              <a:srgbClr val="3329F7"/>
                            </a:solidFill>
                          </a:ln>
                          <a:solidFill>
                            <a:srgbClr val="3329F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0" u="none" kern="1200" dirty="0" smtClean="0">
                          <a:ln>
                            <a:solidFill>
                              <a:srgbClr val="3329F7"/>
                            </a:solidFill>
                          </a:ln>
                          <a:solidFill>
                            <a:srgbClr val="3329F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осуществление </a:t>
                      </a:r>
                      <a:r>
                        <a:rPr lang="ru-RU" sz="2800" b="0" u="none" kern="1200" dirty="0" smtClean="0">
                          <a:ln>
                            <a:solidFill>
                              <a:srgbClr val="3329F7"/>
                            </a:solidFill>
                          </a:ln>
                          <a:solidFill>
                            <a:srgbClr val="3329F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проверок, согласие на опубликование в сети Интернет </a:t>
                      </a:r>
                      <a:endParaRPr lang="ru-RU" sz="2800" b="0" u="none" dirty="0">
                        <a:ln>
                          <a:solidFill>
                            <a:srgbClr val="3329F7"/>
                          </a:solidFill>
                        </a:ln>
                        <a:solidFill>
                          <a:srgbClr val="3329F7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8253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800" b="0" u="none" dirty="0" smtClean="0">
                          <a:ln>
                            <a:solidFill>
                              <a:srgbClr val="3329F7"/>
                            </a:solidFill>
                          </a:ln>
                          <a:solidFill>
                            <a:srgbClr val="3329F7"/>
                          </a:solidFill>
                          <a:latin typeface="+mn-lt"/>
                          <a:cs typeface="Times New Roman" pitchFamily="18" charset="0"/>
                        </a:rPr>
                        <a:t>5) </a:t>
                      </a:r>
                      <a:r>
                        <a:rPr lang="ru-RU" sz="2800" b="0" u="none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Сопроводительное</a:t>
                      </a:r>
                      <a:r>
                        <a:rPr lang="ru-RU" sz="2800" b="0" u="none" dirty="0" smtClean="0">
                          <a:ln>
                            <a:solidFill>
                              <a:srgbClr val="3329F7"/>
                            </a:solidFill>
                          </a:ln>
                          <a:solidFill>
                            <a:srgbClr val="3329F7"/>
                          </a:solidFill>
                          <a:latin typeface="+mn-lt"/>
                          <a:cs typeface="Times New Roman" pitchFamily="18" charset="0"/>
                        </a:rPr>
                        <a:t> письмо</a:t>
                      </a:r>
                    </a:p>
                    <a:p>
                      <a:pPr>
                        <a:lnSpc>
                          <a:spcPts val="22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800" b="0" u="none" baseline="0" dirty="0" smtClean="0">
                          <a:ln>
                            <a:solidFill>
                              <a:srgbClr val="3329F7"/>
                            </a:solidFill>
                          </a:ln>
                          <a:solidFill>
                            <a:srgbClr val="3329F7"/>
                          </a:solidFill>
                          <a:latin typeface="+mn-lt"/>
                          <a:cs typeface="Times New Roman" pitchFamily="18" charset="0"/>
                        </a:rPr>
                        <a:t>6) </a:t>
                      </a:r>
                      <a:r>
                        <a:rPr lang="ru-RU" sz="2800" b="0" u="none" kern="1200" dirty="0" smtClean="0">
                          <a:ln cap="rnd">
                            <a:solidFill>
                              <a:srgbClr val="3329F7"/>
                            </a:solidFill>
                          </a:ln>
                          <a:solidFill>
                            <a:srgbClr val="3329F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Копия </a:t>
                      </a:r>
                      <a:r>
                        <a:rPr lang="ru-RU" sz="2800" b="0" u="none" kern="1200" dirty="0" smtClean="0">
                          <a:ln cap="rnd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паспорта</a:t>
                      </a:r>
                      <a:r>
                        <a:rPr lang="ru-RU" sz="2800" b="0" u="none" kern="1200" dirty="0" smtClean="0">
                          <a:ln cap="rnd">
                            <a:solidFill>
                              <a:srgbClr val="3329F7"/>
                            </a:solidFill>
                          </a:ln>
                          <a:solidFill>
                            <a:srgbClr val="3329F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для ИП, копии </a:t>
                      </a:r>
                      <a:r>
                        <a:rPr lang="ru-RU" sz="2800" b="0" u="none" kern="1200" dirty="0" smtClean="0">
                          <a:ln cap="rnd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учредительных документов</a:t>
                      </a:r>
                      <a:r>
                        <a:rPr lang="ru-RU" sz="2800" b="0" u="none" kern="1200" dirty="0" smtClean="0">
                          <a:ln cap="rnd">
                            <a:solidFill>
                              <a:srgbClr val="3329F7"/>
                            </a:solidFill>
                          </a:ln>
                          <a:solidFill>
                            <a:srgbClr val="3329F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для ЮЛ</a:t>
                      </a:r>
                      <a:endParaRPr lang="ru-RU" sz="2800" b="0" u="none" kern="1200" dirty="0" smtClean="0">
                        <a:ln cap="rnd">
                          <a:solidFill>
                            <a:srgbClr val="3329F7"/>
                          </a:solidFill>
                        </a:ln>
                        <a:solidFill>
                          <a:srgbClr val="3329F7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800" b="0" u="none" kern="1200" dirty="0" smtClean="0">
                          <a:ln>
                            <a:solidFill>
                              <a:srgbClr val="3329F7"/>
                            </a:solidFill>
                          </a:ln>
                          <a:solidFill>
                            <a:srgbClr val="3329F7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7) </a:t>
                      </a:r>
                      <a:r>
                        <a:rPr lang="ru-RU" sz="2800" b="0" u="none" kern="1200" dirty="0" smtClean="0">
                          <a:ln>
                            <a:solidFill>
                              <a:srgbClr val="3329F7"/>
                            </a:solidFill>
                          </a:ln>
                          <a:solidFill>
                            <a:srgbClr val="3329F7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Копии документов</a:t>
                      </a:r>
                      <a:r>
                        <a:rPr lang="ru-RU" sz="2800" b="0" u="none" kern="1200" dirty="0" smtClean="0">
                          <a:ln>
                            <a:solidFill>
                              <a:srgbClr val="3329F7"/>
                            </a:solidFill>
                          </a:ln>
                          <a:solidFill>
                            <a:srgbClr val="3329F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подтверждающих </a:t>
                      </a:r>
                      <a:r>
                        <a:rPr lang="ru-RU" sz="2800" b="0" u="none" kern="12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фактически</a:t>
                      </a:r>
                      <a:r>
                        <a:rPr lang="ru-RU" sz="2800" b="0" u="none" kern="1200" dirty="0" smtClean="0">
                          <a:ln>
                            <a:solidFill>
                              <a:srgbClr val="3329F7"/>
                            </a:solidFill>
                          </a:ln>
                          <a:solidFill>
                            <a:srgbClr val="3329F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произведенные </a:t>
                      </a:r>
                      <a:r>
                        <a:rPr lang="ru-RU" sz="2800" b="0" u="none" kern="12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расходы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u="none" kern="1200" dirty="0" smtClean="0">
                          <a:ln>
                            <a:solidFill>
                              <a:srgbClr val="3329F7"/>
                            </a:solidFill>
                          </a:ln>
                          <a:solidFill>
                            <a:srgbClr val="3329F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8) </a:t>
                      </a:r>
                      <a:r>
                        <a:rPr lang="ru-RU" sz="2800" b="0" u="none" kern="1200" dirty="0" smtClean="0">
                          <a:ln>
                            <a:solidFill>
                              <a:srgbClr val="3329F7"/>
                            </a:solidFill>
                          </a:ln>
                          <a:solidFill>
                            <a:srgbClr val="3329F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Копия </a:t>
                      </a:r>
                      <a:r>
                        <a:rPr lang="ru-RU" sz="2800" b="0" u="none" kern="12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выписки</a:t>
                      </a:r>
                      <a:r>
                        <a:rPr lang="ru-RU" sz="2800" b="0" u="none" kern="1200" dirty="0" smtClean="0">
                          <a:ln>
                            <a:solidFill>
                              <a:srgbClr val="3329F7"/>
                            </a:solidFill>
                          </a:ln>
                          <a:solidFill>
                            <a:srgbClr val="3329F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из единого государственного реестра прав на недвижимое имущество и сделок с ним на объект недвижимости, где осуществляется деятельность</a:t>
                      </a:r>
                      <a:r>
                        <a:rPr lang="ru-RU" sz="2800" b="0" u="none" dirty="0" smtClean="0">
                          <a:ln>
                            <a:solidFill>
                              <a:srgbClr val="3329F7"/>
                            </a:solidFill>
                          </a:ln>
                          <a:solidFill>
                            <a:srgbClr val="3329F7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.***</a:t>
                      </a:r>
                      <a:endParaRPr lang="ru-RU" sz="2800" b="0" u="none" dirty="0">
                        <a:ln cap="rnd">
                          <a:solidFill>
                            <a:srgbClr val="3329F7"/>
                          </a:solidFill>
                        </a:ln>
                        <a:solidFill>
                          <a:srgbClr val="3329F7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532E5AA9-5655-4A5C-B19D-544D871B5557}" type="slidenum">
              <a:rPr lang="ru-RU"/>
              <a:pPr>
                <a:defRPr/>
              </a:pPr>
              <a:t>29</a:t>
            </a:fld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126758" y="5932745"/>
            <a:ext cx="8856984" cy="94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 kern="1200">
                <a:solidFill>
                  <a:srgbClr val="404040"/>
                </a:solidFill>
                <a:latin typeface="Century Schoolbook" pitchFamily="18" charset="0"/>
                <a:ea typeface="+mn-ea"/>
                <a:cs typeface="+mn-cs"/>
              </a:defRPr>
            </a:lvl1pPr>
            <a:lvl2pPr marL="547688" indent="-182563" algn="l" rtl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 kern="1200">
                <a:solidFill>
                  <a:srgbClr val="404040"/>
                </a:solidFill>
                <a:latin typeface="Century Schoolbook" pitchFamily="18" charset="0"/>
                <a:ea typeface="+mn-ea"/>
                <a:cs typeface="+mn-cs"/>
              </a:defRPr>
            </a:lvl2pPr>
            <a:lvl3pPr marL="822325" indent="-182563" algn="l" rtl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kern="1200">
                <a:solidFill>
                  <a:srgbClr val="404040"/>
                </a:solidFill>
                <a:latin typeface="Century Schoolbook" pitchFamily="18" charset="0"/>
                <a:ea typeface="+mn-ea"/>
                <a:cs typeface="+mn-cs"/>
              </a:defRPr>
            </a:lvl3pPr>
            <a:lvl4pPr marL="1096963" indent="-182563" algn="l" rtl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 kern="1200">
                <a:solidFill>
                  <a:srgbClr val="404040"/>
                </a:solidFill>
                <a:latin typeface="Century Schoolbook" pitchFamily="18" charset="0"/>
                <a:ea typeface="+mn-ea"/>
                <a:cs typeface="+mn-cs"/>
              </a:defRPr>
            </a:lvl4pPr>
            <a:lvl5pPr marL="1389063" indent="-182563" algn="l" rtl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 kern="1200">
                <a:solidFill>
                  <a:srgbClr val="404040"/>
                </a:solidFill>
                <a:latin typeface="Century Schoolbook" pitchFamily="18" charset="0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7" indent="0">
              <a:buNone/>
            </a:pPr>
            <a:r>
              <a:rPr lang="ru-RU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itchFamily="18" charset="0"/>
              </a:rPr>
              <a:t>***</a:t>
            </a:r>
            <a:r>
              <a:rPr lang="ru-RU" sz="24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  <a:cs typeface="Times New Roman" pitchFamily="18" charset="0"/>
              </a:rPr>
              <a:t>Если не представлены документы самостоятельно МСП, уполномоченный орган их запрашивает.</a:t>
            </a:r>
            <a:endParaRPr lang="ru-RU" dirty="0">
              <a:ln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339752" y="5932745"/>
            <a:ext cx="5832648" cy="0"/>
          </a:xfrm>
          <a:prstGeom prst="line">
            <a:avLst/>
          </a:prstGeom>
          <a:ln w="57150" cap="flat" cmpd="sng" algn="ctr">
            <a:solidFill>
              <a:srgbClr val="0FE74D"/>
            </a:solidFill>
            <a:prstDash val="dash"/>
            <a:round/>
            <a:headEnd type="stealth" w="lg" len="lg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4536504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 algn="ctr" fontAlgn="auto">
              <a:lnSpc>
                <a:spcPts val="55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7500" dirty="0" smtClean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rPr>
              <a:t>Отдельные</a:t>
            </a:r>
            <a:r>
              <a:rPr lang="ru-RU" sz="7500" dirty="0" smtClean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rPr>
              <a:t/>
            </a:r>
            <a:br>
              <a:rPr lang="ru-RU" sz="7500" dirty="0" smtClean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rPr>
            </a:br>
            <a:r>
              <a:rPr lang="ru-RU" sz="7500" dirty="0" smtClean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rPr>
              <a:t> </a:t>
            </a:r>
            <a:br>
              <a:rPr lang="ru-RU" sz="7500" dirty="0" smtClean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rPr>
            </a:br>
            <a:r>
              <a:rPr lang="ru-RU" sz="7500" dirty="0" smtClean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rPr>
              <a:t>требования </a:t>
            </a:r>
            <a:br>
              <a:rPr lang="ru-RU" sz="7500" dirty="0" smtClean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rPr>
            </a:br>
            <a:r>
              <a:rPr lang="ru-RU" sz="7500" dirty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rPr>
              <a:t/>
            </a:r>
            <a:br>
              <a:rPr lang="ru-RU" sz="7500" dirty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rPr>
            </a:br>
            <a:r>
              <a:rPr lang="ru-RU" sz="7500" dirty="0" smtClean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rPr>
              <a:t>к субъектам  </a:t>
            </a:r>
            <a:br>
              <a:rPr lang="ru-RU" sz="7500" dirty="0" smtClean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rPr>
            </a:br>
            <a:r>
              <a:rPr lang="ru-RU" sz="7500" dirty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rPr>
              <a:t/>
            </a:r>
            <a:br>
              <a:rPr lang="ru-RU" sz="7500" dirty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rPr>
            </a:br>
            <a:r>
              <a:rPr lang="ru-RU" sz="7500" dirty="0" smtClean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rPr>
              <a:t>МСП</a:t>
            </a:r>
            <a:endParaRPr lang="ru-RU" sz="7500" dirty="0">
              <a:ln cap="rnd">
                <a:solidFill>
                  <a:srgbClr val="C00000"/>
                </a:solidFill>
              </a:ln>
              <a:solidFill>
                <a:schemeClr val="accent6">
                  <a:lumMod val="50000"/>
                </a:schemeClr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D6CCCA0A-0527-47E8-8AB5-5104215B5CC6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352928" cy="3474720"/>
          </a:xfrm>
        </p:spPr>
        <p:txBody>
          <a:bodyPr/>
          <a:lstStyle/>
          <a:p>
            <a:pPr marL="46037" indent="0" algn="ctr">
              <a:spcBef>
                <a:spcPts val="0"/>
              </a:spcBef>
              <a:buNone/>
            </a:pPr>
            <a:r>
              <a:rPr lang="ru-RU" sz="5500" b="1" dirty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Копии документов, подтверждающих фактически произведенные расходы </a:t>
            </a:r>
          </a:p>
          <a:p>
            <a:pPr marL="46037" indent="0" algn="ctr">
              <a:spcBef>
                <a:spcPts val="0"/>
              </a:spcBef>
              <a:buNone/>
            </a:pPr>
            <a:r>
              <a:rPr lang="ru-RU" sz="5500" b="1" u="sng" dirty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(в зависимости от вида затрат)</a:t>
            </a:r>
          </a:p>
          <a:p>
            <a:endParaRPr lang="ru-RU" sz="5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129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30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копии </a:t>
            </a:r>
            <a:r>
              <a:rPr lang="ru-RU" sz="3000" dirty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договора(</a:t>
            </a:r>
            <a:r>
              <a:rPr lang="ru-RU" sz="3000" dirty="0" err="1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ов</a:t>
            </a:r>
            <a:r>
              <a:rPr lang="ru-RU" sz="3000" dirty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)</a:t>
            </a:r>
            <a:r>
              <a:rPr lang="ru-RU" sz="30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</a:t>
            </a:r>
            <a:r>
              <a:rPr lang="ru-RU" sz="3000" dirty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купли-продажи</a:t>
            </a:r>
            <a:r>
              <a:rPr lang="ru-RU" sz="30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и (или) копии договора(</a:t>
            </a:r>
            <a:r>
              <a:rPr lang="ru-RU" sz="3000" dirty="0" err="1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ов</a:t>
            </a:r>
            <a:r>
              <a:rPr lang="ru-RU" sz="30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) поставки </a:t>
            </a:r>
            <a:r>
              <a:rPr lang="ru-RU" sz="30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товаров;</a:t>
            </a:r>
            <a:endParaRPr lang="ru-RU" sz="3000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pPr>
              <a:lnSpc>
                <a:spcPts val="3500"/>
              </a:lnSpc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30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копии </a:t>
            </a:r>
            <a:r>
              <a:rPr lang="ru-RU" sz="30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товарных </a:t>
            </a:r>
            <a:r>
              <a:rPr lang="ru-RU" sz="3000" dirty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накладных</a:t>
            </a:r>
            <a:r>
              <a:rPr lang="ru-RU" sz="30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и (или) копии </a:t>
            </a:r>
            <a:r>
              <a:rPr lang="ru-RU" sz="3000" dirty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универсального</a:t>
            </a:r>
            <a:r>
              <a:rPr lang="ru-RU" sz="30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передаточного акта, и (или) копии </a:t>
            </a:r>
            <a:r>
              <a:rPr lang="ru-RU" sz="3000" dirty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товарно-транспортных</a:t>
            </a:r>
            <a:r>
              <a:rPr lang="ru-RU" sz="30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накладных, и (или) копии </a:t>
            </a:r>
            <a:r>
              <a:rPr lang="ru-RU" sz="3000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счета-фактуры</a:t>
            </a:r>
            <a:r>
              <a:rPr lang="ru-RU" sz="30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;</a:t>
            </a:r>
            <a:endParaRPr lang="ru-RU" sz="3000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pPr>
              <a:lnSpc>
                <a:spcPts val="3500"/>
              </a:lnSpc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30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копии </a:t>
            </a:r>
            <a:r>
              <a:rPr lang="ru-RU" sz="3000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акта(</a:t>
            </a:r>
            <a:r>
              <a:rPr lang="ru-RU" sz="3000" dirty="0" err="1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ов</a:t>
            </a:r>
            <a:r>
              <a:rPr lang="ru-RU" sz="3000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) приема-передачи оборудования</a:t>
            </a:r>
            <a:r>
              <a:rPr lang="ru-RU" sz="30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</a:t>
            </a:r>
            <a:r>
              <a:rPr lang="ru-RU" sz="3000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устройств</a:t>
            </a:r>
            <a:r>
              <a:rPr lang="ru-RU" sz="30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</a:t>
            </a:r>
            <a:r>
              <a:rPr lang="ru-RU" sz="3000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ККТ</a:t>
            </a:r>
            <a:r>
              <a:rPr lang="ru-RU" sz="30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</a:t>
            </a:r>
            <a:r>
              <a:rPr lang="ru-RU" sz="3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автомагазинов</a:t>
            </a:r>
            <a:r>
              <a:rPr lang="ru-RU" sz="30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и т.п., 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временного сооружения и(или) временной конструкции </a:t>
            </a:r>
            <a:r>
              <a:rPr lang="ru-RU" sz="3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киоска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</a:t>
            </a:r>
            <a:r>
              <a:rPr lang="ru-RU" sz="3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павильона</a:t>
            </a:r>
            <a:r>
              <a:rPr lang="ru-RU" sz="30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</a:t>
            </a:r>
            <a:r>
              <a:rPr lang="ru-RU" sz="30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прав на программное обеспечение;</a:t>
            </a:r>
            <a:endParaRPr lang="ru-RU" sz="3000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pPr>
              <a:lnSpc>
                <a:spcPts val="3500"/>
              </a:lnSpc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30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</a:t>
            </a:r>
            <a:r>
              <a:rPr lang="ru-RU" sz="3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паспорт(</a:t>
            </a:r>
            <a:r>
              <a:rPr lang="ru-RU" sz="3000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ов</a:t>
            </a:r>
            <a:r>
              <a:rPr lang="ru-RU" sz="3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) транспортного средства </a:t>
            </a:r>
            <a:r>
              <a:rPr lang="ru-RU" sz="30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на автомагазин   и т.п.</a:t>
            </a:r>
            <a:endParaRPr lang="ru-RU" sz="3000" dirty="0">
              <a:ln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01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lnSpc>
                <a:spcPts val="3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5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</a:t>
            </a:r>
            <a:r>
              <a:rPr lang="ru-RU" sz="26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копии </a:t>
            </a:r>
            <a:r>
              <a:rPr lang="ru-RU" sz="2600" dirty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договора(</a:t>
            </a:r>
            <a:r>
              <a:rPr lang="ru-RU" sz="2600" dirty="0" err="1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ов</a:t>
            </a:r>
            <a:r>
              <a:rPr lang="ru-RU" sz="2600" dirty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) подряда</a:t>
            </a:r>
            <a:r>
              <a:rPr lang="ru-RU" sz="26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(</a:t>
            </a:r>
            <a:r>
              <a:rPr lang="ru-RU" sz="2600" dirty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договора(</a:t>
            </a:r>
            <a:r>
              <a:rPr lang="ru-RU" sz="2600" dirty="0" err="1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ов</a:t>
            </a:r>
            <a:r>
              <a:rPr lang="ru-RU" sz="2600" dirty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) по оказанию услуг </a:t>
            </a:r>
            <a:r>
              <a:rPr lang="ru-RU" sz="26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(выполнению работ) по </a:t>
            </a:r>
            <a:r>
              <a:rPr lang="ru-RU" sz="2600" dirty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настройке ККТ</a:t>
            </a:r>
            <a:r>
              <a:rPr lang="ru-RU" sz="26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по </a:t>
            </a:r>
            <a:r>
              <a:rPr lang="ru-RU" sz="2600" dirty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модернизации </a:t>
            </a:r>
            <a:r>
              <a:rPr lang="ru-RU" sz="2600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ККТ</a:t>
            </a:r>
            <a:r>
              <a:rPr lang="ru-RU" sz="26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</a:t>
            </a:r>
            <a:r>
              <a:rPr lang="ru-RU" sz="26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по </a:t>
            </a:r>
            <a:r>
              <a:rPr lang="ru-RU" sz="2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установке</a:t>
            </a:r>
            <a:r>
              <a:rPr lang="ru-RU" sz="26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временного сооружения и(или) временной конструкции </a:t>
            </a:r>
            <a:r>
              <a:rPr lang="ru-RU" sz="2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киоска, павильона </a:t>
            </a:r>
            <a:r>
              <a:rPr lang="ru-RU" sz="26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; </a:t>
            </a:r>
            <a:endParaRPr lang="ru-RU" sz="2600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pPr>
              <a:lnSpc>
                <a:spcPts val="3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6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копии</a:t>
            </a:r>
            <a:r>
              <a:rPr lang="ru-RU" sz="26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 </a:t>
            </a:r>
            <a:r>
              <a:rPr lang="ru-RU" sz="2600" dirty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акта(</a:t>
            </a:r>
            <a:r>
              <a:rPr lang="ru-RU" sz="2600" dirty="0" err="1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ов</a:t>
            </a:r>
            <a:r>
              <a:rPr lang="ru-RU" sz="2600" dirty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) </a:t>
            </a:r>
            <a:r>
              <a:rPr lang="ru-RU" sz="2600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приема-передачи </a:t>
            </a:r>
            <a:r>
              <a:rPr lang="ru-RU" sz="26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оказанных услуг (выполненных работ) по </a:t>
            </a:r>
            <a:r>
              <a:rPr lang="ru-RU" sz="2600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настройке ККТ</a:t>
            </a:r>
            <a:r>
              <a:rPr lang="ru-RU" sz="26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по </a:t>
            </a:r>
            <a:r>
              <a:rPr lang="ru-RU" sz="2600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модернизации ККТ</a:t>
            </a:r>
            <a:r>
              <a:rPr lang="ru-RU" sz="26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</a:t>
            </a:r>
            <a:r>
              <a:rPr lang="ru-RU" sz="26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оказанных услуг в области </a:t>
            </a:r>
            <a:r>
              <a:rPr lang="ru-RU" sz="2600" dirty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бухгалтерского </a:t>
            </a:r>
            <a:r>
              <a:rPr lang="ru-RU" sz="2600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учета</a:t>
            </a:r>
            <a:r>
              <a:rPr lang="ru-RU" sz="26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</a:t>
            </a:r>
            <a:r>
              <a:rPr lang="ru-RU" sz="26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по </a:t>
            </a:r>
            <a:r>
              <a:rPr lang="ru-RU" sz="2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установке </a:t>
            </a:r>
            <a:r>
              <a:rPr lang="ru-RU" sz="26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временного сооружения и(или) временной конструкции </a:t>
            </a:r>
            <a:r>
              <a:rPr lang="ru-RU" sz="2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киоска, павильона </a:t>
            </a:r>
            <a:r>
              <a:rPr lang="ru-RU" sz="26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;</a:t>
            </a:r>
            <a:endParaRPr lang="ru-RU" sz="2600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pPr>
              <a:lnSpc>
                <a:spcPts val="3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6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копии </a:t>
            </a:r>
            <a:r>
              <a:rPr lang="ru-RU" sz="2600" dirty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договора(</a:t>
            </a:r>
            <a:r>
              <a:rPr lang="ru-RU" sz="2600" dirty="0" err="1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ов</a:t>
            </a:r>
            <a:r>
              <a:rPr lang="ru-RU" sz="2600" dirty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) с оператором фискальных данных</a:t>
            </a:r>
            <a:r>
              <a:rPr lang="ru-RU" sz="26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(договора(</a:t>
            </a:r>
            <a:r>
              <a:rPr lang="ru-RU" sz="2600" dirty="0" err="1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ов</a:t>
            </a:r>
            <a:r>
              <a:rPr lang="ru-RU" sz="26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) на обработку фискальных данных</a:t>
            </a:r>
            <a:r>
              <a:rPr lang="ru-RU" sz="26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), </a:t>
            </a:r>
            <a:r>
              <a:rPr lang="ru-RU" sz="26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копии </a:t>
            </a:r>
            <a:r>
              <a:rPr lang="ru-RU" sz="2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лицензионных договора(</a:t>
            </a:r>
            <a:r>
              <a:rPr lang="ru-RU" sz="26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ов</a:t>
            </a:r>
            <a:r>
              <a:rPr lang="ru-RU" sz="2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)</a:t>
            </a:r>
            <a:r>
              <a:rPr lang="ru-RU" sz="26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;</a:t>
            </a:r>
            <a:endParaRPr lang="ru-RU" sz="2600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pPr marL="46037" indent="0" algn="just">
              <a:lnSpc>
                <a:spcPts val="3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lang="ru-RU" sz="2700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32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670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Georgia" panose="02040502050405020303" pitchFamily="18" charset="0"/>
              <a:buChar char="√"/>
            </a:pPr>
            <a:r>
              <a:rPr lang="ru-RU" sz="32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 копии </a:t>
            </a:r>
            <a:r>
              <a:rPr lang="ru-RU" sz="3200" dirty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договора(</a:t>
            </a:r>
            <a:r>
              <a:rPr lang="ru-RU" sz="3200" dirty="0" err="1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ов</a:t>
            </a:r>
            <a:r>
              <a:rPr lang="ru-RU" sz="3200" dirty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)</a:t>
            </a:r>
            <a:r>
              <a:rPr lang="ru-RU" sz="32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на услуги по обеспечению средств </a:t>
            </a:r>
            <a:r>
              <a:rPr lang="ru-RU" sz="3200" dirty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электронной </a:t>
            </a:r>
            <a:r>
              <a:rPr lang="ru-RU" sz="3200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подписи</a:t>
            </a:r>
            <a:r>
              <a:rPr lang="ru-RU" sz="32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по </a:t>
            </a:r>
            <a:r>
              <a:rPr lang="ru-RU" sz="32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предоставлению (изготовлению) </a:t>
            </a:r>
            <a:r>
              <a:rPr lang="ru-RU" sz="3200" dirty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сертификата ключа </a:t>
            </a:r>
            <a:r>
              <a:rPr lang="ru-RU" sz="32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проверки электронной подписи);</a:t>
            </a:r>
          </a:p>
          <a:p>
            <a:pPr>
              <a:buFont typeface="Georgia" panose="02040502050405020303" pitchFamily="18" charset="0"/>
              <a:buChar char="√"/>
            </a:pPr>
            <a:r>
              <a:rPr lang="ru-RU" sz="32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копии</a:t>
            </a:r>
            <a:r>
              <a:rPr lang="ru-RU" sz="32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 </a:t>
            </a:r>
            <a:r>
              <a:rPr lang="ru-RU" sz="3200" dirty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акта(</a:t>
            </a:r>
            <a:r>
              <a:rPr lang="ru-RU" sz="3200" dirty="0" err="1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ов</a:t>
            </a:r>
            <a:r>
              <a:rPr lang="ru-RU" sz="3200" dirty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) </a:t>
            </a:r>
            <a:r>
              <a:rPr lang="ru-RU" sz="3200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приема-передачи</a:t>
            </a:r>
            <a:r>
              <a:rPr lang="ru-RU" sz="32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  </a:t>
            </a:r>
            <a:r>
              <a:rPr lang="ru-RU" sz="32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/>
            </a:r>
            <a:br>
              <a:rPr lang="ru-RU" sz="32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</a:br>
            <a:r>
              <a:rPr lang="ru-RU" sz="32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сертификата</a:t>
            </a:r>
            <a:r>
              <a:rPr lang="ru-RU" sz="32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  </a:t>
            </a:r>
            <a:r>
              <a:rPr lang="ru-RU" sz="32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ключа</a:t>
            </a:r>
            <a:r>
              <a:rPr lang="ru-RU" sz="32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  проверки </a:t>
            </a:r>
            <a:r>
              <a:rPr lang="ru-RU" sz="32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/>
            </a:r>
            <a:br>
              <a:rPr lang="ru-RU" sz="32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</a:br>
            <a:r>
              <a:rPr lang="ru-RU" sz="3200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электронной</a:t>
            </a:r>
            <a:r>
              <a:rPr lang="ru-RU" sz="3200" dirty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 </a:t>
            </a:r>
            <a:r>
              <a:rPr lang="ru-RU" sz="3200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подписи </a:t>
            </a:r>
            <a:r>
              <a:rPr lang="ru-RU" sz="32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(акта(</a:t>
            </a:r>
            <a:r>
              <a:rPr lang="ru-RU" sz="3200" dirty="0" err="1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ов</a:t>
            </a:r>
            <a:r>
              <a:rPr lang="ru-RU" sz="32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) установки средства электронной подписи, акта(</a:t>
            </a:r>
            <a:r>
              <a:rPr lang="ru-RU" sz="3200" dirty="0" err="1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ов</a:t>
            </a:r>
            <a:r>
              <a:rPr lang="ru-RU" sz="32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)  выдачи и сопровождения сертификата ключа проверки электронной подписи</a:t>
            </a:r>
            <a:r>
              <a:rPr lang="ru-RU" sz="32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);</a:t>
            </a:r>
            <a:endParaRPr lang="ru-RU" sz="3200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33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499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575" y="0"/>
            <a:ext cx="9144000" cy="4206240"/>
          </a:xfrm>
        </p:spPr>
        <p:txBody>
          <a:bodyPr/>
          <a:lstStyle/>
          <a:p>
            <a:pPr marL="46037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30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копии </a:t>
            </a:r>
            <a:r>
              <a:rPr lang="ru-RU" sz="3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договора 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на </a:t>
            </a:r>
            <a:r>
              <a:rPr lang="ru-RU" sz="3000" dirty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latin typeface="+mn-lt"/>
              </a:rPr>
              <a:t>о</a:t>
            </a:r>
            <a:r>
              <a:rPr lang="ru-RU" sz="3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существление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торговой деятельности в </a:t>
            </a:r>
            <a:r>
              <a:rPr lang="ru-RU" sz="30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НТО, на </a:t>
            </a:r>
            <a:r>
              <a:rPr lang="ru-RU" sz="3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размещение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</a:t>
            </a:r>
            <a:r>
              <a:rPr lang="ru-RU" sz="30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НТО, </a:t>
            </a:r>
            <a:r>
              <a:rPr lang="ru-RU" sz="3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 </a:t>
            </a:r>
            <a:r>
              <a:rPr lang="ru-RU" sz="3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предоставлении места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для продажи товаров (выполнения работ, оказания услуг) на ярмарке, </a:t>
            </a:r>
            <a:r>
              <a:rPr lang="ru-RU" sz="3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аренды</a:t>
            </a:r>
            <a:r>
              <a:rPr lang="ru-RU" sz="30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земельного участка, имеющего разрешенное использование: </a:t>
            </a:r>
            <a:r>
              <a:rPr lang="ru-RU" sz="3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под торговую деятельность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и (или) копии </a:t>
            </a:r>
            <a:r>
              <a:rPr lang="ru-RU" sz="3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разрешения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о размещении </a:t>
            </a:r>
            <a:r>
              <a:rPr lang="ru-RU" sz="30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НТО при 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проведении массового мероприятия на территории Пермского муниципального </a:t>
            </a:r>
            <a:r>
              <a:rPr lang="ru-RU" sz="30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района  </a:t>
            </a:r>
            <a:endParaRPr lang="ru-RU" sz="3000" dirty="0">
              <a:ln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>
          <a:xfrm>
            <a:off x="457200" y="5661248"/>
            <a:ext cx="7715200" cy="876077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34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493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420624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1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 копии </a:t>
            </a:r>
            <a:r>
              <a:rPr lang="ru-RU" sz="31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договора(</a:t>
            </a:r>
            <a:r>
              <a:rPr lang="ru-RU" sz="31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ов</a:t>
            </a:r>
            <a:r>
              <a:rPr lang="ru-RU" sz="31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)</a:t>
            </a:r>
            <a:r>
              <a:rPr lang="ru-RU" sz="31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купли-продажи </a:t>
            </a:r>
            <a:r>
              <a:rPr lang="ru-RU" sz="31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электрической энергии (энергоснабжения)</a:t>
            </a:r>
            <a:r>
              <a:rPr lang="ru-RU" sz="31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с </a:t>
            </a:r>
            <a:r>
              <a:rPr lang="ru-RU" sz="31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потребителями, энергоснабжения</a:t>
            </a:r>
            <a:r>
              <a:rPr lang="ru-RU" sz="31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</a:t>
            </a:r>
            <a:r>
              <a:rPr lang="ru-RU" sz="31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теплоснабжения</a:t>
            </a:r>
            <a:r>
              <a:rPr lang="ru-RU" sz="31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</a:t>
            </a:r>
            <a:r>
              <a:rPr lang="ru-RU" sz="31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поставки </a:t>
            </a:r>
            <a:r>
              <a:rPr lang="ru-RU" sz="31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газа</a:t>
            </a:r>
            <a:r>
              <a:rPr lang="ru-RU" sz="31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</a:t>
            </a:r>
            <a:r>
              <a:rPr lang="ru-RU" sz="31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горячего водоснабжения</a:t>
            </a:r>
            <a:r>
              <a:rPr lang="ru-RU" sz="31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</a:t>
            </a:r>
            <a:r>
              <a:rPr lang="ru-RU" sz="31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холодного </a:t>
            </a:r>
            <a:r>
              <a:rPr lang="ru-RU" sz="31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водоснабжения</a:t>
            </a:r>
            <a:r>
              <a:rPr lang="ru-RU" sz="31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</a:t>
            </a:r>
            <a:r>
              <a:rPr lang="ru-RU" sz="31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водоотведения</a:t>
            </a:r>
            <a:r>
              <a:rPr lang="ru-RU" sz="31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</a:t>
            </a:r>
            <a:r>
              <a:rPr lang="ru-RU" sz="31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и (или) копии </a:t>
            </a:r>
            <a:r>
              <a:rPr lang="ru-RU" sz="31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единого(</a:t>
            </a:r>
            <a:r>
              <a:rPr lang="ru-RU" sz="3100" dirty="0" err="1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ых</a:t>
            </a:r>
            <a:r>
              <a:rPr lang="ru-RU" sz="31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) договора(</a:t>
            </a:r>
            <a:r>
              <a:rPr lang="ru-RU" sz="3100" dirty="0" err="1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ов</a:t>
            </a:r>
            <a:r>
              <a:rPr lang="ru-RU" sz="31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) </a:t>
            </a:r>
            <a:r>
              <a:rPr lang="ru-RU" sz="31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холодного водоснабжения и </a:t>
            </a:r>
            <a:r>
              <a:rPr lang="ru-RU" sz="31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водоотведени</a:t>
            </a:r>
            <a:r>
              <a:rPr lang="ru-RU" sz="31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я, и (или) копии </a:t>
            </a:r>
            <a:r>
              <a:rPr lang="ru-RU" sz="31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договора(</a:t>
            </a:r>
            <a:r>
              <a:rPr lang="ru-RU" sz="3100" dirty="0" err="1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ов</a:t>
            </a:r>
            <a:r>
              <a:rPr lang="ru-RU" sz="31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) в области обращения с </a:t>
            </a:r>
            <a:r>
              <a:rPr lang="ru-RU" sz="31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твердыми коммунальными отходами</a:t>
            </a:r>
            <a:r>
              <a:rPr lang="ru-RU" sz="31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и (или) копии договора(</a:t>
            </a:r>
            <a:r>
              <a:rPr lang="ru-RU" sz="3100" dirty="0" err="1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ов</a:t>
            </a:r>
            <a:r>
              <a:rPr lang="ru-RU" sz="31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) на оказание услуг по обращению с твердыми коммунальными отходами </a:t>
            </a:r>
          </a:p>
          <a:p>
            <a:endParaRPr lang="ru-RU" dirty="0">
              <a:ln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35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230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476672"/>
            <a:ext cx="8820472" cy="420624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 </a:t>
            </a:r>
            <a:r>
              <a:rPr lang="ru-RU" sz="40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копии </a:t>
            </a:r>
            <a:r>
              <a:rPr lang="ru-RU" sz="4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счет-фактуры</a:t>
            </a:r>
            <a:r>
              <a:rPr lang="ru-RU" sz="4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и (или) копии </a:t>
            </a:r>
            <a:r>
              <a:rPr lang="ru-RU" sz="4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счетов</a:t>
            </a:r>
            <a:r>
              <a:rPr lang="ru-RU" sz="4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и (или) </a:t>
            </a:r>
            <a:r>
              <a:rPr lang="ru-RU" sz="4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иные платежные документы</a:t>
            </a:r>
            <a:r>
              <a:rPr lang="ru-RU" sz="4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выставленные поставщиком (исполнителем) услуг за расчетный </a:t>
            </a:r>
            <a:r>
              <a:rPr lang="ru-RU" sz="40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период</a:t>
            </a:r>
            <a:endParaRPr lang="ru-RU" sz="4000" dirty="0">
              <a:ln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endParaRPr lang="ru-RU" dirty="0">
              <a:ln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36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15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34747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6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</a:t>
            </a:r>
            <a:r>
              <a:rPr lang="ru-RU" sz="36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копии </a:t>
            </a:r>
            <a:r>
              <a:rPr lang="ru-RU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договора(</a:t>
            </a:r>
            <a:r>
              <a:rPr lang="ru-RU" sz="36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ов</a:t>
            </a:r>
            <a:r>
              <a:rPr lang="ru-RU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) аренды (субаренды) </a:t>
            </a:r>
            <a:r>
              <a:rPr lang="ru-RU" sz="36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объекта недвижимости; </a:t>
            </a:r>
            <a:endParaRPr lang="ru-RU" sz="3600" dirty="0" smtClean="0">
              <a:ln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</a:t>
            </a:r>
            <a:r>
              <a:rPr lang="ru-RU" sz="36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копии </a:t>
            </a:r>
            <a:r>
              <a:rPr lang="ru-RU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передаточного(</a:t>
            </a:r>
            <a:r>
              <a:rPr lang="ru-RU" sz="36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ых</a:t>
            </a:r>
            <a:r>
              <a:rPr lang="ru-RU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) акта(</a:t>
            </a:r>
            <a:r>
              <a:rPr lang="ru-RU" sz="36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ов</a:t>
            </a:r>
            <a:r>
              <a:rPr lang="ru-RU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) </a:t>
            </a:r>
            <a:r>
              <a:rPr lang="ru-RU" sz="36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и (или) </a:t>
            </a:r>
            <a:r>
              <a:rPr lang="ru-RU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иных документов </a:t>
            </a:r>
            <a:r>
              <a:rPr lang="ru-RU" sz="36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о передаче в аренду (субаренду) зданий, сооружений, помещений, и (или) копии </a:t>
            </a:r>
            <a:r>
              <a:rPr lang="ru-RU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акта(</a:t>
            </a:r>
            <a:r>
              <a:rPr lang="ru-RU" sz="36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ов</a:t>
            </a:r>
            <a:r>
              <a:rPr lang="ru-RU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) приемки-передачи </a:t>
            </a:r>
            <a:r>
              <a:rPr lang="ru-RU" sz="36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арендованного </a:t>
            </a:r>
            <a:r>
              <a:rPr lang="ru-RU" sz="36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имущества.</a:t>
            </a:r>
            <a:endParaRPr lang="ru-RU" sz="3600" dirty="0">
              <a:ln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endParaRPr lang="ru-RU" sz="2350" dirty="0">
              <a:ln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37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88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34747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4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копии </a:t>
            </a:r>
            <a:r>
              <a:rPr lang="ru-RU" sz="3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договора(</a:t>
            </a:r>
            <a:r>
              <a:rPr lang="ru-RU" sz="34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ов</a:t>
            </a:r>
            <a:r>
              <a:rPr lang="ru-RU" sz="3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)</a:t>
            </a:r>
            <a:r>
              <a:rPr lang="ru-RU" sz="34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оказания услуг по </a:t>
            </a:r>
            <a:r>
              <a:rPr lang="ru-RU" sz="3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охране</a:t>
            </a:r>
            <a:r>
              <a:rPr lang="ru-RU" sz="34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</a:t>
            </a:r>
            <a:r>
              <a:rPr lang="ru-RU" sz="34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объекта, по </a:t>
            </a:r>
            <a:r>
              <a:rPr lang="ru-RU" sz="34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охране объекта с использованием средств сигнализации</a:t>
            </a:r>
            <a:r>
              <a:rPr lang="ru-RU" sz="34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4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копии </a:t>
            </a:r>
            <a:r>
              <a:rPr lang="ru-RU" sz="3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счет-фактуры</a:t>
            </a:r>
            <a:r>
              <a:rPr lang="ru-RU" sz="34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и (или) копии </a:t>
            </a:r>
            <a:r>
              <a:rPr lang="ru-RU" sz="3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счетов</a:t>
            </a:r>
            <a:r>
              <a:rPr lang="ru-RU" sz="34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и (или) </a:t>
            </a:r>
            <a:r>
              <a:rPr lang="ru-RU" sz="3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иные платежные документы</a:t>
            </a:r>
            <a:r>
              <a:rPr lang="ru-RU" sz="34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выставленные исполнителем </a:t>
            </a:r>
            <a:r>
              <a:rPr lang="ru-RU" sz="34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охранных услуг </a:t>
            </a:r>
            <a:r>
              <a:rPr lang="ru-RU" sz="34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за расчетный </a:t>
            </a:r>
            <a:r>
              <a:rPr lang="ru-RU" sz="34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период;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4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копии</a:t>
            </a:r>
            <a:r>
              <a:rPr lang="ru-RU" sz="34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 </a:t>
            </a:r>
            <a:r>
              <a:rPr lang="ru-RU" sz="3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акта(</a:t>
            </a:r>
            <a:r>
              <a:rPr lang="ru-RU" sz="34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ов</a:t>
            </a:r>
            <a:r>
              <a:rPr lang="ru-RU" sz="3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) приема-передачи </a:t>
            </a:r>
            <a:r>
              <a:rPr lang="ru-RU" sz="34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оказанных </a:t>
            </a:r>
            <a:r>
              <a:rPr lang="ru-RU" sz="34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охранных услуг </a:t>
            </a:r>
            <a:endParaRPr lang="ru-RU" sz="3400" dirty="0">
              <a:ln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endParaRPr lang="ru-RU" sz="2350" dirty="0">
              <a:ln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38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57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33943"/>
            <a:ext cx="9036496" cy="420624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0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копии </a:t>
            </a:r>
            <a:r>
              <a:rPr lang="ru-RU" sz="3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договора(</a:t>
            </a:r>
            <a:r>
              <a:rPr lang="ru-RU" sz="30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ов</a:t>
            </a:r>
            <a:r>
              <a:rPr lang="ru-RU" sz="3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)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на оказание услуг по обновлению </a:t>
            </a:r>
            <a:r>
              <a:rPr lang="ru-RU" sz="3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программного </a:t>
            </a:r>
            <a:r>
              <a:rPr lang="ru-RU" sz="3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обеспечения, </a:t>
            </a:r>
            <a:r>
              <a:rPr lang="ru-RU" sz="30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на 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оказание услуг </a:t>
            </a:r>
            <a:r>
              <a:rPr lang="ru-RU" sz="3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операторов электронного документооборота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</a:t>
            </a:r>
            <a:r>
              <a:rPr lang="ru-RU" sz="30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на 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оказание услуг по </a:t>
            </a:r>
            <a:r>
              <a:rPr lang="ru-RU" sz="3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генерации кода маркировки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по </a:t>
            </a:r>
            <a:r>
              <a:rPr lang="ru-RU" sz="3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созданию кода идентификации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</a:t>
            </a:r>
            <a:r>
              <a:rPr lang="ru-RU" sz="30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на 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оказание услуг по </a:t>
            </a:r>
            <a:r>
              <a:rPr lang="ru-RU" sz="3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предоставлению кодов маркировки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</a:t>
            </a:r>
            <a:r>
              <a:rPr lang="ru-RU" sz="30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на 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оказание услуг для </a:t>
            </a:r>
            <a:r>
              <a:rPr lang="ru-RU" sz="3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доступа к системе маркировки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для </a:t>
            </a:r>
            <a:r>
              <a:rPr lang="ru-RU" sz="3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работы в системе маркировки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и (или) копии договора(</a:t>
            </a:r>
            <a:r>
              <a:rPr lang="ru-RU" sz="3000" dirty="0" err="1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ов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)  о </a:t>
            </a:r>
            <a:r>
              <a:rPr lang="ru-RU" sz="3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подключении</a:t>
            </a:r>
            <a:r>
              <a:rPr lang="ru-RU" sz="30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к информационной системе </a:t>
            </a:r>
            <a:r>
              <a:rPr lang="ru-RU" sz="3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мониторинга</a:t>
            </a:r>
            <a:endParaRPr lang="ru-RU" sz="300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+mn-lt"/>
            </a:endParaRPr>
          </a:p>
          <a:p>
            <a:pPr marL="46037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39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28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-13063" y="26410"/>
            <a:ext cx="9035480" cy="6368550"/>
          </a:xfrm>
          <a:noFill/>
          <a:ln cap="rnd"/>
        </p:spPr>
        <p:txBody>
          <a:bodyPr rtlCol="0">
            <a:noAutofit/>
          </a:bodyPr>
          <a:lstStyle/>
          <a:p>
            <a:pPr marL="0" indent="0" fontAlgn="auto"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tabLst>
                <a:tab pos="87313" algn="l"/>
              </a:tabLst>
              <a:defRPr/>
            </a:pPr>
            <a:r>
              <a:rPr lang="ru-RU" sz="3000" dirty="0" smtClean="0">
                <a:ln cap="rnd">
                  <a:solidFill>
                    <a:srgbClr val="3329F7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rPr>
              <a:t>1. </a:t>
            </a:r>
            <a:r>
              <a:rPr lang="ru-RU" sz="3000" dirty="0" smtClean="0">
                <a:ln w="12700" cap="rnd">
                  <a:solidFill>
                    <a:srgbClr val="3329F7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rPr>
              <a:t>Соответствие требованиям ФЗ «О развитии малого и среднего предпринимательства в РФ». </a:t>
            </a:r>
            <a:r>
              <a:rPr lang="ru-RU" sz="3000" dirty="0" smtClean="0">
                <a:ln w="12700" cap="rnd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Субъекты - </a:t>
            </a:r>
            <a:r>
              <a:rPr lang="ru-RU" sz="3000" dirty="0" smtClean="0">
                <a:ln w="12700" cap="rnd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хозяйственные общества, товарищества, партнерства</a:t>
            </a:r>
            <a:r>
              <a:rPr lang="ru-RU" sz="3000" dirty="0">
                <a:ln w="12700" cap="rnd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, </a:t>
            </a:r>
            <a:r>
              <a:rPr lang="ru-RU" sz="3000" dirty="0" err="1" smtClean="0">
                <a:ln w="12700" cap="rnd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производст</a:t>
            </a:r>
            <a:r>
              <a:rPr lang="ru-RU" sz="3000" dirty="0" smtClean="0">
                <a:ln w="12700" cap="rnd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-венные и </a:t>
            </a:r>
            <a:r>
              <a:rPr lang="ru-RU" sz="3000" dirty="0">
                <a:ln w="12700" cap="rnd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потребительские </a:t>
            </a:r>
            <a:r>
              <a:rPr lang="ru-RU" sz="3000" dirty="0">
                <a:ln w="12700" cap="rnd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/>
                </a:solidFill>
                <a:latin typeface="+mn-lt"/>
              </a:rPr>
              <a:t>кооперативы, </a:t>
            </a:r>
            <a:r>
              <a:rPr lang="ru-RU" sz="3000" dirty="0" smtClean="0">
                <a:ln w="12700" cap="rnd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/>
                </a:solidFill>
                <a:latin typeface="+mn-lt"/>
              </a:rPr>
              <a:t>КФХ и ИП, отвечающие определенным условиям, в </a:t>
            </a:r>
            <a:r>
              <a:rPr lang="ru-RU" sz="3000" dirty="0" err="1" smtClean="0">
                <a:ln w="12700" cap="rnd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/>
                </a:solidFill>
                <a:latin typeface="+mn-lt"/>
              </a:rPr>
              <a:t>т.ч</a:t>
            </a:r>
            <a:r>
              <a:rPr lang="ru-RU" sz="3000" dirty="0" smtClean="0">
                <a:ln w="12700" cap="rnd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/>
                </a:solidFill>
                <a:latin typeface="+mn-lt"/>
              </a:rPr>
              <a:t>. по выручке и среднесписочной численности:</a:t>
            </a:r>
          </a:p>
          <a:p>
            <a:pPr marL="0" indent="0" fontAlgn="auto"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None/>
              <a:tabLst>
                <a:tab pos="87313" algn="l"/>
              </a:tabLst>
              <a:defRPr/>
            </a:pPr>
            <a:endParaRPr lang="ru-RU" dirty="0" smtClean="0">
              <a:latin typeface="+mn-lt"/>
            </a:endParaRPr>
          </a:p>
          <a:p>
            <a:pPr marL="0" indent="0" fontAlgn="auto"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None/>
              <a:tabLst>
                <a:tab pos="87313" algn="l"/>
              </a:tabLst>
              <a:defRPr/>
            </a:pPr>
            <a:endParaRPr lang="ru-RU" dirty="0">
              <a:latin typeface="+mn-lt"/>
            </a:endParaRPr>
          </a:p>
          <a:p>
            <a:pPr marL="0" indent="0" fontAlgn="auto"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None/>
              <a:tabLst>
                <a:tab pos="87313" algn="l"/>
              </a:tabLst>
              <a:defRPr/>
            </a:pPr>
            <a:endParaRPr lang="ru-RU" dirty="0" smtClean="0">
              <a:latin typeface="+mn-lt"/>
            </a:endParaRPr>
          </a:p>
          <a:p>
            <a:pPr marL="0" indent="0" fontAlgn="auto"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None/>
              <a:tabLst>
                <a:tab pos="87313" algn="l"/>
              </a:tabLst>
              <a:defRPr/>
            </a:pPr>
            <a:endParaRPr lang="ru-RU" dirty="0">
              <a:latin typeface="+mn-lt"/>
            </a:endParaRPr>
          </a:p>
          <a:p>
            <a:pPr marL="0" indent="0" algn="just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tabLst>
                <a:tab pos="87313" algn="l"/>
              </a:tabLst>
              <a:defRPr/>
            </a:pPr>
            <a:r>
              <a:rPr lang="ru-RU" sz="3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n-lt"/>
              </a:rPr>
              <a:t>сведения о которых внесены в </a:t>
            </a:r>
            <a:r>
              <a:rPr lang="ru-RU" sz="3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единый реестр субъектов МСП</a:t>
            </a:r>
            <a:r>
              <a:rPr lang="ru-RU" sz="3000" dirty="0" smtClean="0">
                <a:solidFill>
                  <a:schemeClr val="tx1"/>
                </a:solidFill>
                <a:latin typeface="+mn-lt"/>
              </a:rPr>
              <a:t>!!! </a:t>
            </a:r>
            <a:endParaRPr lang="ru-RU" sz="3000" b="1" dirty="0">
              <a:solidFill>
                <a:schemeClr val="tx1"/>
              </a:solidFill>
            </a:endParaRPr>
          </a:p>
          <a:p>
            <a:pPr marL="0" indent="0" fontAlgn="auto">
              <a:lnSpc>
                <a:spcPts val="34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tabLst>
                <a:tab pos="87313" algn="l"/>
              </a:tabLst>
              <a:defRPr/>
            </a:pPr>
            <a:endParaRPr lang="ru-RU" sz="3600" b="1" dirty="0" smtClean="0"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  <a:p>
            <a:pPr marL="0" indent="0" fontAlgn="auto">
              <a:lnSpc>
                <a:spcPts val="34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tabLst>
                <a:tab pos="87313" algn="l"/>
              </a:tabLst>
              <a:defRPr/>
            </a:pPr>
            <a:r>
              <a:rPr lang="ru-RU" sz="3500" dirty="0" smtClean="0">
                <a:ln w="12700" cap="flat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/>
            </a:r>
            <a:br>
              <a:rPr lang="ru-RU" sz="3500" dirty="0" smtClean="0">
                <a:ln w="12700" cap="flat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cs typeface="Times New Roman" pitchFamily="18" charset="0"/>
              </a:rPr>
            </a:br>
            <a:endParaRPr lang="ru-RU" sz="5000" dirty="0" smtClean="0">
              <a:ln w="12700" cap="flat"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/>
              </a:solidFill>
              <a:cs typeface="Times New Roman" pitchFamily="18" charset="0"/>
            </a:endParaRPr>
          </a:p>
          <a:p>
            <a:pPr marL="457200" indent="-457200" fontAlgn="auto">
              <a:lnSpc>
                <a:spcPts val="30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FontTx/>
              <a:buChar char="-"/>
              <a:tabLst>
                <a:tab pos="87313" algn="l"/>
              </a:tabLst>
              <a:defRPr/>
            </a:pPr>
            <a:endParaRPr lang="ru-RU" sz="3500" dirty="0" smtClean="0">
              <a:ln w="12700">
                <a:solidFill>
                  <a:schemeClr val="tx1"/>
                </a:solidFill>
              </a:ln>
              <a:solidFill>
                <a:schemeClr val="tx1"/>
              </a:solidFill>
              <a:cs typeface="Times New Roman" pitchFamily="18" charset="0"/>
            </a:endParaRPr>
          </a:p>
        </p:txBody>
      </p:sp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2618096"/>
              </p:ext>
            </p:extLst>
          </p:nvPr>
        </p:nvGraphicFramePr>
        <p:xfrm>
          <a:off x="260775" y="3717032"/>
          <a:ext cx="8698889" cy="1743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04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sz="2100" b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численности</a:t>
                      </a:r>
                      <a:r>
                        <a:rPr lang="ru-RU" sz="21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10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чел</a:t>
                      </a:r>
                      <a:r>
                        <a:rPr lang="ru-RU" sz="210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Schoolbook" pitchFamily="18" charset="0"/>
                          <a:cs typeface="Times New Roman" pitchFamily="18" charset="0"/>
                        </a:rPr>
                        <a:t>.</a:t>
                      </a:r>
                      <a:endParaRPr lang="ru-RU" sz="21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Schoolbook" pitchFamily="18" charset="0"/>
                          <a:cs typeface="Times New Roman" pitchFamily="18" charset="0"/>
                        </a:rPr>
                        <a:t>По выручке, млн.</a:t>
                      </a:r>
                      <a:r>
                        <a:rPr lang="ru-RU" sz="210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Schoolbook" pitchFamily="18" charset="0"/>
                          <a:cs typeface="Times New Roman" pitchFamily="18" charset="0"/>
                        </a:rPr>
                        <a:t> руб.</a:t>
                      </a:r>
                      <a:endParaRPr lang="ru-RU" sz="21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915"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Schoolbook" pitchFamily="18" charset="0"/>
                          <a:cs typeface="Times New Roman" pitchFamily="18" charset="0"/>
                        </a:rPr>
                        <a:t>не более 15 (микро)</a:t>
                      </a:r>
                      <a:endParaRPr lang="ru-RU" sz="21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Schoolbook" pitchFamily="18" charset="0"/>
                          <a:cs typeface="Times New Roman" pitchFamily="18" charset="0"/>
                        </a:rPr>
                        <a:t>120</a:t>
                      </a:r>
                      <a:endParaRPr lang="ru-RU" sz="21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915"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Schoolbook" pitchFamily="18" charset="0"/>
                          <a:cs typeface="Times New Roman" pitchFamily="18" charset="0"/>
                        </a:rPr>
                        <a:t>не более 100 (малые)</a:t>
                      </a:r>
                      <a:endParaRPr lang="ru-RU" sz="21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Schoolbook" pitchFamily="18" charset="0"/>
                          <a:cs typeface="Times New Roman" pitchFamily="18" charset="0"/>
                        </a:rPr>
                        <a:t>800</a:t>
                      </a:r>
                      <a:endParaRPr lang="ru-RU" sz="21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915"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Schoolbook" pitchFamily="18" charset="0"/>
                          <a:cs typeface="Times New Roman" pitchFamily="18" charset="0"/>
                        </a:rPr>
                        <a:t>не более 250 (средние)</a:t>
                      </a:r>
                      <a:endParaRPr lang="ru-RU" sz="21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Schoolbook" pitchFamily="18" charset="0"/>
                          <a:cs typeface="Times New Roman" pitchFamily="18" charset="0"/>
                        </a:rPr>
                        <a:t>2 млрд. руб.</a:t>
                      </a:r>
                      <a:endParaRPr lang="ru-RU" sz="21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3C34CE9-98E8-4082-B02D-83B423AA3097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33943"/>
            <a:ext cx="9036496" cy="420624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15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копии</a:t>
            </a:r>
            <a:r>
              <a:rPr lang="ru-RU" sz="315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    </a:t>
            </a:r>
            <a:r>
              <a:rPr lang="ru-RU" sz="315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акта(</a:t>
            </a:r>
            <a:r>
              <a:rPr lang="ru-RU" sz="315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ов</a:t>
            </a:r>
            <a:r>
              <a:rPr lang="ru-RU" sz="315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)     приема    передачи</a:t>
            </a:r>
            <a:r>
              <a:rPr lang="ru-RU" sz="315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   </a:t>
            </a:r>
            <a:r>
              <a:rPr lang="ru-RU" sz="315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/>
            </a:r>
            <a:br>
              <a:rPr lang="ru-RU" sz="315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</a:br>
            <a:r>
              <a:rPr lang="ru-RU" sz="315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прав  на </a:t>
            </a:r>
            <a:r>
              <a:rPr lang="ru-RU" sz="315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программное обеспечения</a:t>
            </a:r>
            <a:r>
              <a:rPr lang="ru-RU" sz="315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  </a:t>
            </a:r>
            <a:r>
              <a:rPr lang="ru-RU" sz="315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/>
            </a:r>
            <a:br>
              <a:rPr lang="ru-RU" sz="315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</a:br>
            <a:r>
              <a:rPr lang="ru-RU" sz="315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(</a:t>
            </a:r>
            <a:r>
              <a:rPr lang="ru-RU" sz="315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программного продукта</a:t>
            </a:r>
            <a:r>
              <a:rPr lang="ru-RU" sz="315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),  копии</a:t>
            </a:r>
            <a:r>
              <a:rPr lang="ru-RU" sz="315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 </a:t>
            </a:r>
            <a:r>
              <a:rPr lang="ru-RU" sz="315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акта(</a:t>
            </a:r>
            <a:r>
              <a:rPr lang="ru-RU" sz="315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ов</a:t>
            </a:r>
            <a:r>
              <a:rPr lang="ru-RU" sz="315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) </a:t>
            </a:r>
            <a:r>
              <a:rPr lang="ru-RU" sz="315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/>
            </a:r>
            <a:br>
              <a:rPr lang="ru-RU" sz="315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</a:br>
            <a:r>
              <a:rPr lang="ru-RU" sz="315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приема-передачи </a:t>
            </a:r>
            <a:r>
              <a:rPr lang="ru-RU" sz="315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оказанных услуг </a:t>
            </a:r>
            <a:r>
              <a:rPr lang="ru-RU" sz="315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(выполненных работ) по </a:t>
            </a:r>
            <a:r>
              <a:rPr lang="ru-RU" sz="315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обновлению программного обеспечения</a:t>
            </a:r>
            <a:r>
              <a:rPr lang="ru-RU" sz="315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</a:t>
            </a:r>
            <a:r>
              <a:rPr lang="ru-RU" sz="315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оператора </a:t>
            </a:r>
            <a:r>
              <a:rPr lang="ru-RU" sz="315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электронного документооборота</a:t>
            </a:r>
            <a:r>
              <a:rPr lang="ru-RU" sz="315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</a:t>
            </a:r>
            <a:r>
              <a:rPr lang="ru-RU" sz="315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по </a:t>
            </a:r>
            <a:r>
              <a:rPr lang="ru-RU" sz="315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генерации кода маркировки</a:t>
            </a:r>
            <a:r>
              <a:rPr lang="ru-RU" sz="315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по </a:t>
            </a:r>
            <a:r>
              <a:rPr lang="ru-RU" sz="315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созданию кода идентификации</a:t>
            </a:r>
            <a:r>
              <a:rPr lang="ru-RU" sz="315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</a:t>
            </a:r>
            <a:r>
              <a:rPr lang="ru-RU" sz="315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по </a:t>
            </a:r>
            <a:r>
              <a:rPr lang="ru-RU" sz="315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предоставлению </a:t>
            </a:r>
            <a:r>
              <a:rPr lang="ru-RU" sz="315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кодов маркировки</a:t>
            </a:r>
            <a:r>
              <a:rPr lang="ru-RU" sz="315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</a:t>
            </a:r>
            <a:r>
              <a:rPr lang="ru-RU" sz="315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для </a:t>
            </a:r>
            <a:r>
              <a:rPr lang="ru-RU" sz="315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доступа к системе </a:t>
            </a:r>
            <a:r>
              <a:rPr lang="ru-RU" sz="315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маркировки, для </a:t>
            </a:r>
            <a:r>
              <a:rPr lang="ru-RU" sz="315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работы в системе </a:t>
            </a:r>
            <a:r>
              <a:rPr lang="ru-RU" sz="315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маркировки</a:t>
            </a:r>
            <a:endParaRPr lang="ru-RU" sz="3150" dirty="0">
              <a:ln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40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543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 txBox="1">
            <a:spLocks noGrp="1"/>
          </p:cNvSpPr>
          <p:nvPr/>
        </p:nvSpPr>
        <p:spPr>
          <a:xfrm>
            <a:off x="457200" y="6172200"/>
            <a:ext cx="33528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tx1">
                  <a:lumMod val="50000"/>
                  <a:lumOff val="50000"/>
                </a:schemeClr>
              </a:solidFill>
              <a:latin typeface="Century Schoolbook" pitchFamily="18" charset="0"/>
              <a:cs typeface="+mn-cs"/>
            </a:endParaRPr>
          </a:p>
        </p:txBody>
      </p:sp>
      <p:sp>
        <p:nvSpPr>
          <p:cNvPr id="3" name="Номер слайда 2"/>
          <p:cNvSpPr txBox="1">
            <a:spLocks noGrp="1"/>
          </p:cNvSpPr>
          <p:nvPr/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A0441DCD-2CAE-45EF-83B1-D0E30C50BA42}" type="slidenum"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Century Schoolbook" pitchFamily="18" charset="0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41</a:t>
            </a:fld>
            <a:endParaRPr lang="ru-RU" sz="1200" b="1" dirty="0">
              <a:solidFill>
                <a:schemeClr val="tx1">
                  <a:lumMod val="50000"/>
                  <a:lumOff val="50000"/>
                </a:schemeClr>
              </a:solidFill>
              <a:latin typeface="Century Schoolbook" pitchFamily="18" charset="0"/>
              <a:cs typeface="+mn-cs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4294967295"/>
          </p:nvPr>
        </p:nvSpPr>
        <p:spPr>
          <a:xfrm>
            <a:off x="0" y="0"/>
            <a:ext cx="9144000" cy="6858000"/>
          </a:xfrm>
          <a:noFill/>
        </p:spPr>
        <p:txBody>
          <a:bodyPr rtlCol="0">
            <a:noAutofit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500" b="1" u="sng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Для всех видов </a:t>
            </a:r>
            <a:r>
              <a:rPr lang="ru-RU" sz="3500" b="1" u="sng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затрат</a:t>
            </a:r>
            <a:r>
              <a:rPr lang="ru-RU" sz="3500" b="1" u="sng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: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500" b="1" u="sng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При безналичном расчете:</a:t>
            </a:r>
            <a:endParaRPr lang="ru-RU" sz="3500" b="1" u="sng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+mn-lt"/>
            </a:endParaRP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а)заверенные </a:t>
            </a:r>
            <a:r>
              <a:rPr lang="ru-RU" sz="3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кредитной </a:t>
            </a:r>
            <a:r>
              <a:rPr lang="ru-RU" sz="3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организацией</a:t>
            </a:r>
            <a:r>
              <a:rPr lang="ru-RU" sz="32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</a:t>
            </a:r>
            <a:r>
              <a:rPr lang="ru-RU" sz="32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копии </a:t>
            </a:r>
            <a:r>
              <a:rPr lang="ru-RU" sz="3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платежных поручений</a:t>
            </a:r>
            <a:r>
              <a:rPr lang="ru-RU" sz="32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подтверждающих оплату </a:t>
            </a:r>
            <a:r>
              <a:rPr lang="ru-RU" sz="32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произведенных расходов;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32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б) </a:t>
            </a:r>
            <a:r>
              <a:rPr lang="ru-RU" sz="32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или заверенные субъектами МСП</a:t>
            </a:r>
            <a:r>
              <a:rPr lang="ru-RU" sz="32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копии </a:t>
            </a:r>
            <a:r>
              <a:rPr lang="ru-RU" sz="3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платежных поручений</a:t>
            </a:r>
            <a:r>
              <a:rPr lang="ru-RU" sz="32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подтверждающих оплату </a:t>
            </a:r>
            <a:r>
              <a:rPr lang="ru-RU" sz="32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произведенных расходов, с приложением </a:t>
            </a:r>
            <a:r>
              <a:rPr lang="ru-RU" sz="3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заверенных </a:t>
            </a:r>
            <a:r>
              <a:rPr lang="ru-RU" sz="3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кредитной </a:t>
            </a:r>
            <a:r>
              <a:rPr lang="ru-RU" sz="3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организацией</a:t>
            </a:r>
            <a:r>
              <a:rPr lang="ru-RU" sz="32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</a:t>
            </a:r>
            <a:r>
              <a:rPr lang="ru-RU" sz="32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копии </a:t>
            </a:r>
            <a:r>
              <a:rPr lang="ru-RU" sz="32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выписки операций по лицевому счету;</a:t>
            </a:r>
            <a:endParaRPr lang="ru-RU" sz="3200" dirty="0">
              <a:ln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sz="3500" dirty="0" smtClean="0">
              <a:ln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3500" dirty="0">
              <a:ln>
                <a:solidFill>
                  <a:schemeClr val="tx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05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 txBox="1">
            <a:spLocks noGrp="1"/>
          </p:cNvSpPr>
          <p:nvPr/>
        </p:nvSpPr>
        <p:spPr>
          <a:xfrm>
            <a:off x="457200" y="6172200"/>
            <a:ext cx="33528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tx1">
                  <a:lumMod val="50000"/>
                  <a:lumOff val="50000"/>
                </a:schemeClr>
              </a:solidFill>
              <a:latin typeface="Century Schoolbook" pitchFamily="18" charset="0"/>
              <a:cs typeface="+mn-cs"/>
            </a:endParaRPr>
          </a:p>
        </p:txBody>
      </p:sp>
      <p:sp>
        <p:nvSpPr>
          <p:cNvPr id="3" name="Номер слайда 2"/>
          <p:cNvSpPr txBox="1">
            <a:spLocks noGrp="1"/>
          </p:cNvSpPr>
          <p:nvPr/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A0441DCD-2CAE-45EF-83B1-D0E30C50BA42}" type="slidenum"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Century Schoolbook" pitchFamily="18" charset="0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42</a:t>
            </a:fld>
            <a:endParaRPr lang="ru-RU" sz="1200" b="1" dirty="0">
              <a:solidFill>
                <a:schemeClr val="tx1">
                  <a:lumMod val="50000"/>
                  <a:lumOff val="50000"/>
                </a:schemeClr>
              </a:solidFill>
              <a:latin typeface="Century Schoolbook" pitchFamily="18" charset="0"/>
              <a:cs typeface="+mn-cs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4294967295"/>
          </p:nvPr>
        </p:nvSpPr>
        <p:spPr>
          <a:xfrm>
            <a:off x="0" y="0"/>
            <a:ext cx="9144000" cy="6858000"/>
          </a:xfrm>
          <a:noFill/>
        </p:spPr>
        <p:txBody>
          <a:bodyPr rtlCol="0">
            <a:noAutofit/>
          </a:bodyPr>
          <a:lstStyle/>
          <a:p>
            <a:pPr marL="45720" indent="0" algn="just" fontAlgn="auto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33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в) </a:t>
            </a:r>
            <a:r>
              <a:rPr lang="ru-RU" sz="33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или заверенные субъектов МСП</a:t>
            </a:r>
            <a:r>
              <a:rPr lang="ru-RU" sz="33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копии </a:t>
            </a:r>
            <a:r>
              <a:rPr lang="ru-RU" sz="33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платежных поручений</a:t>
            </a:r>
            <a:r>
              <a:rPr lang="ru-RU" sz="33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подтверждающих оплату </a:t>
            </a:r>
            <a:r>
              <a:rPr lang="ru-RU" sz="33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произведенных расходов, с приложением </a:t>
            </a:r>
            <a:r>
              <a:rPr lang="ru-RU" sz="33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заверенных </a:t>
            </a:r>
            <a:r>
              <a:rPr lang="ru-RU" sz="33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кредитной </a:t>
            </a:r>
            <a:r>
              <a:rPr lang="ru-RU" sz="33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организацией</a:t>
            </a:r>
            <a:r>
              <a:rPr lang="ru-RU" sz="33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копий выписок операций по лицевому счету.</a:t>
            </a:r>
            <a:endParaRPr lang="ru-RU" sz="3300" dirty="0">
              <a:ln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3500" b="1" u="sng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При </a:t>
            </a:r>
            <a:r>
              <a:rPr lang="ru-RU" sz="3500" b="1" u="sng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оплате за наличный расчет:</a:t>
            </a:r>
            <a:endParaRPr lang="ru-RU" sz="3500" b="1" u="sng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+mn-lt"/>
            </a:endParaRP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5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копии </a:t>
            </a:r>
            <a:r>
              <a:rPr lang="ru-RU" sz="35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квитанций к приходно-кассовым ордерам</a:t>
            </a:r>
            <a:r>
              <a:rPr lang="ru-RU" sz="35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с приложением </a:t>
            </a:r>
            <a:r>
              <a:rPr lang="ru-RU" sz="35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кассовых чеков ККТ</a:t>
            </a:r>
            <a:r>
              <a:rPr lang="ru-RU" sz="35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, </a:t>
            </a:r>
            <a:r>
              <a:rPr lang="ru-RU" sz="35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заверенные</a:t>
            </a:r>
            <a:r>
              <a:rPr lang="ru-RU" sz="35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соответственно </a:t>
            </a:r>
            <a:r>
              <a:rPr lang="ru-RU" sz="35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продавцом, </a:t>
            </a:r>
            <a:r>
              <a:rPr lang="ru-RU" sz="35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исполнителем</a:t>
            </a:r>
            <a:r>
              <a:rPr lang="ru-RU" sz="35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.</a:t>
            </a:r>
            <a:endParaRPr lang="ru-RU" sz="3500" dirty="0">
              <a:ln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3500" dirty="0">
              <a:ln>
                <a:solidFill>
                  <a:schemeClr val="tx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35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741368"/>
          </a:xfrm>
        </p:spPr>
        <p:txBody>
          <a:bodyPr/>
          <a:lstStyle/>
          <a:p>
            <a:pPr marL="46037" indent="0" algn="ctr">
              <a:buNone/>
            </a:pPr>
            <a:r>
              <a:rPr lang="ru-RU" sz="35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Субсидии предоставляются субъектам </a:t>
            </a:r>
            <a:r>
              <a:rPr lang="ru-RU" sz="35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МСП на </a:t>
            </a:r>
            <a:r>
              <a:rPr lang="ru-RU" sz="35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основании </a:t>
            </a:r>
            <a:r>
              <a:rPr lang="ru-RU" sz="35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Отбора </a:t>
            </a:r>
            <a:r>
              <a:rPr lang="ru-RU" sz="35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получателей субсидий по </a:t>
            </a:r>
            <a:r>
              <a:rPr lang="ru-RU" sz="35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критериям</a:t>
            </a:r>
            <a:r>
              <a:rPr lang="ru-RU" sz="35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:</a:t>
            </a:r>
          </a:p>
          <a:p>
            <a:pPr marL="46037" indent="0" algn="ctr">
              <a:buNone/>
            </a:pPr>
            <a:endParaRPr lang="ru-RU" sz="3500" dirty="0">
              <a:ln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43</a:t>
            </a:fld>
            <a:endParaRPr lang="ru-RU" dirty="0"/>
          </a:p>
        </p:txBody>
      </p:sp>
      <p:sp>
        <p:nvSpPr>
          <p:cNvPr id="10" name="Пятиугольник 9"/>
          <p:cNvSpPr/>
          <p:nvPr/>
        </p:nvSpPr>
        <p:spPr>
          <a:xfrm>
            <a:off x="251520" y="1678131"/>
            <a:ext cx="6315042" cy="1456637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6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1. Сумма </a:t>
            </a:r>
            <a:r>
              <a:rPr lang="ru-RU" sz="2600" dirty="0">
                <a:ln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уплаченных </a:t>
            </a:r>
            <a:r>
              <a:rPr lang="ru-RU" sz="2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налогов, </a:t>
            </a:r>
            <a:r>
              <a:rPr lang="ru-RU" sz="2600" dirty="0">
                <a:ln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сборов в году, предшествующем участию в Отборе</a:t>
            </a:r>
          </a:p>
        </p:txBody>
      </p:sp>
      <p:sp>
        <p:nvSpPr>
          <p:cNvPr id="11" name="Шеврон 10"/>
          <p:cNvSpPr/>
          <p:nvPr/>
        </p:nvSpPr>
        <p:spPr>
          <a:xfrm>
            <a:off x="6243213" y="1705081"/>
            <a:ext cx="2664296" cy="1426468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Max </a:t>
            </a:r>
            <a:r>
              <a:rPr lang="ru-RU" sz="22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балл </a:t>
            </a:r>
            <a:r>
              <a:rPr lang="ru-RU" sz="22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- 30 баллов 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251520" y="3313318"/>
            <a:ext cx="6315042" cy="1456637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2. Среднесписочная </a:t>
            </a:r>
            <a:r>
              <a:rPr lang="ru-RU" sz="2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численность работников</a:t>
            </a:r>
            <a:r>
              <a:rPr lang="ru-RU" sz="2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, включая </a:t>
            </a:r>
            <a:r>
              <a:rPr lang="ru-RU" sz="2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ИП, </a:t>
            </a:r>
            <a:r>
              <a:rPr lang="ru-RU" sz="2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главу </a:t>
            </a:r>
            <a:r>
              <a:rPr lang="ru-RU" sz="2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КФХ, </a:t>
            </a:r>
            <a:r>
              <a:rPr lang="ru-RU" sz="2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за год, предшествующий участию в Отборе </a:t>
            </a:r>
          </a:p>
        </p:txBody>
      </p:sp>
      <p:sp>
        <p:nvSpPr>
          <p:cNvPr id="13" name="Шеврон 12"/>
          <p:cNvSpPr/>
          <p:nvPr/>
        </p:nvSpPr>
        <p:spPr>
          <a:xfrm>
            <a:off x="6243213" y="3310099"/>
            <a:ext cx="2664296" cy="1426468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Max </a:t>
            </a:r>
            <a:r>
              <a:rPr lang="ru-RU" sz="22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балл </a:t>
            </a:r>
            <a:r>
              <a:rPr lang="ru-RU" sz="22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- 30 баллов </a:t>
            </a:r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4948506"/>
            <a:ext cx="6315042" cy="1727734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3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3. Осуществление </a:t>
            </a:r>
            <a:r>
              <a:rPr lang="ru-RU" sz="23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предпринимательской деятельности в населенных пунктах в зависимости от численности в них постоянного </a:t>
            </a:r>
            <a:r>
              <a:rPr lang="ru-RU" sz="23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населения</a:t>
            </a:r>
            <a:r>
              <a:rPr lang="ru-RU" sz="23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5" name="Шеврон 14"/>
          <p:cNvSpPr/>
          <p:nvPr/>
        </p:nvSpPr>
        <p:spPr>
          <a:xfrm>
            <a:off x="6297259" y="4948505"/>
            <a:ext cx="2664296" cy="1727735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Max </a:t>
            </a:r>
            <a:r>
              <a:rPr lang="ru-RU" sz="22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балл </a:t>
            </a:r>
            <a:r>
              <a:rPr lang="ru-RU" sz="22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- 30 баллов </a:t>
            </a:r>
          </a:p>
        </p:txBody>
      </p:sp>
    </p:spTree>
    <p:extLst>
      <p:ext uri="{BB962C8B-B14F-4D97-AF65-F5344CB8AC3E}">
        <p14:creationId xmlns:p14="http://schemas.microsoft.com/office/powerpoint/2010/main" val="106722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741368"/>
          </a:xfrm>
        </p:spPr>
        <p:txBody>
          <a:bodyPr/>
          <a:lstStyle/>
          <a:p>
            <a:pPr marL="46037" indent="0" algn="ctr">
              <a:buNone/>
            </a:pPr>
            <a:r>
              <a:rPr lang="ru-RU" sz="35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по </a:t>
            </a:r>
            <a:r>
              <a:rPr lang="ru-RU" sz="35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критериям</a:t>
            </a:r>
            <a:r>
              <a:rPr lang="ru-RU" sz="35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:</a:t>
            </a:r>
          </a:p>
          <a:p>
            <a:pPr marL="46037" indent="0" algn="ctr">
              <a:buNone/>
            </a:pPr>
            <a:endParaRPr lang="ru-RU" sz="3500" dirty="0">
              <a:ln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44</a:t>
            </a:fld>
            <a:endParaRPr lang="ru-RU" dirty="0"/>
          </a:p>
        </p:txBody>
      </p:sp>
      <p:sp>
        <p:nvSpPr>
          <p:cNvPr id="10" name="Пятиугольник 9"/>
          <p:cNvSpPr/>
          <p:nvPr/>
        </p:nvSpPr>
        <p:spPr>
          <a:xfrm>
            <a:off x="251520" y="692696"/>
            <a:ext cx="6315042" cy="2376264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5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Сохранение</a:t>
            </a:r>
            <a:r>
              <a:rPr lang="ru-RU" sz="25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среднесписочной численности работников, включая </a:t>
            </a:r>
            <a:r>
              <a:rPr lang="ru-RU" sz="25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ИП, </a:t>
            </a:r>
            <a:r>
              <a:rPr lang="ru-RU" sz="25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главу </a:t>
            </a:r>
            <a:r>
              <a:rPr lang="ru-RU" sz="25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КФХ, </a:t>
            </a:r>
            <a:r>
              <a:rPr lang="ru-RU" sz="25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в году участия в Отборе </a:t>
            </a:r>
          </a:p>
        </p:txBody>
      </p:sp>
      <p:sp>
        <p:nvSpPr>
          <p:cNvPr id="11" name="Шеврон 10"/>
          <p:cNvSpPr/>
          <p:nvPr/>
        </p:nvSpPr>
        <p:spPr>
          <a:xfrm>
            <a:off x="6432049" y="722864"/>
            <a:ext cx="2664296" cy="2274087"/>
          </a:xfrm>
          <a:prstGeom prst="chevron">
            <a:avLst>
              <a:gd name="adj" fmla="val 3311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Max </a:t>
            </a:r>
            <a:r>
              <a:rPr lang="ru-RU" sz="22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балл </a:t>
            </a:r>
            <a:r>
              <a:rPr lang="ru-RU" sz="22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- </a:t>
            </a:r>
            <a:r>
              <a:rPr lang="ru-RU" sz="22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10 </a:t>
            </a:r>
            <a:r>
              <a:rPr lang="ru-RU" sz="22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баллов </a:t>
            </a:r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4005064"/>
            <a:ext cx="6315042" cy="2671175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Доля</a:t>
            </a:r>
            <a:r>
              <a:rPr lang="ru-RU" sz="2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расходов на приобретение оборудования, устройств, </a:t>
            </a:r>
            <a:r>
              <a:rPr lang="ru-RU" sz="2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машин, станков, ККТ</a:t>
            </a:r>
            <a:r>
              <a:rPr lang="ru-RU" sz="2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, в общем объеме затрат, предъявляемых к субсидированию, %</a:t>
            </a:r>
          </a:p>
        </p:txBody>
      </p:sp>
      <p:sp>
        <p:nvSpPr>
          <p:cNvPr id="15" name="Шеврон 14"/>
          <p:cNvSpPr/>
          <p:nvPr/>
        </p:nvSpPr>
        <p:spPr>
          <a:xfrm>
            <a:off x="5638800" y="4005064"/>
            <a:ext cx="3322755" cy="2609128"/>
          </a:xfrm>
          <a:prstGeom prst="chevron">
            <a:avLst>
              <a:gd name="adj" fmla="val 38785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Max </a:t>
            </a:r>
            <a:r>
              <a:rPr lang="ru-RU" sz="22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балл </a:t>
            </a:r>
            <a:r>
              <a:rPr lang="ru-RU" sz="22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- 30 баллов </a:t>
            </a:r>
          </a:p>
        </p:txBody>
      </p:sp>
    </p:spTree>
    <p:extLst>
      <p:ext uri="{BB962C8B-B14F-4D97-AF65-F5344CB8AC3E}">
        <p14:creationId xmlns:p14="http://schemas.microsoft.com/office/powerpoint/2010/main" val="16768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ъект 2"/>
          <p:cNvSpPr>
            <a:spLocks noGrp="1"/>
          </p:cNvSpPr>
          <p:nvPr>
            <p:ph sz="quarter" idx="13"/>
          </p:nvPr>
        </p:nvSpPr>
        <p:spPr>
          <a:xfrm>
            <a:off x="0" y="731838"/>
            <a:ext cx="9144000" cy="4929187"/>
          </a:xfrm>
        </p:spPr>
        <p:txBody>
          <a:bodyPr/>
          <a:lstStyle/>
          <a:p>
            <a:pPr marL="44450" indent="0" algn="ctr">
              <a:buFont typeface="Georgia" pitchFamily="18" charset="0"/>
              <a:buNone/>
            </a:pPr>
            <a:endParaRPr lang="en-US" sz="4000" b="1" dirty="0" smtClean="0">
              <a:solidFill>
                <a:srgbClr val="C00000"/>
              </a:solidFill>
            </a:endParaRPr>
          </a:p>
          <a:p>
            <a:pPr marL="44450" indent="0" algn="ctr">
              <a:buFont typeface="Georgia" pitchFamily="18" charset="0"/>
              <a:buNone/>
            </a:pPr>
            <a:endParaRPr lang="en-US" sz="4000" b="1" dirty="0" smtClean="0">
              <a:solidFill>
                <a:srgbClr val="C00000"/>
              </a:solidFill>
            </a:endParaRPr>
          </a:p>
          <a:p>
            <a:pPr marL="44450" indent="0" algn="ctr">
              <a:buFont typeface="Georgia" pitchFamily="18" charset="0"/>
              <a:buNone/>
            </a:pPr>
            <a:r>
              <a:rPr lang="ru-RU" sz="4500" b="1" dirty="0" smtClean="0">
                <a:solidFill>
                  <a:srgbClr val="C00000"/>
                </a:solidFill>
              </a:rPr>
              <a:t>СПАСИБО ЗА ВНИМАНИЕ!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9CCB03B9-2543-49E7-BC4F-E03CDF9B7A64}" type="slidenum">
              <a:rPr lang="ru-RU"/>
              <a:pPr>
                <a:defRPr/>
              </a:pPr>
              <a:t>45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-19723" y="0"/>
            <a:ext cx="8984212" cy="6858000"/>
          </a:xfrm>
        </p:spPr>
        <p:txBody>
          <a:bodyPr rtlCol="0">
            <a:noAutofit/>
          </a:bodyPr>
          <a:lstStyle/>
          <a:p>
            <a:pPr marL="46037" indent="0">
              <a:spcAft>
                <a:spcPts val="200"/>
              </a:spcAft>
              <a:buNone/>
            </a:pPr>
            <a:r>
              <a:rPr lang="ru-RU" sz="4350" dirty="0" smtClean="0">
                <a:ln cap="flat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3329F7"/>
                </a:solidFill>
                <a:latin typeface="+mn-lt"/>
                <a:cs typeface="Times New Roman" pitchFamily="18" charset="0"/>
              </a:rPr>
              <a:t>2</a:t>
            </a:r>
            <a:r>
              <a:rPr lang="ru-RU" sz="435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  <a:cs typeface="Times New Roman" pitchFamily="18" charset="0"/>
              </a:rPr>
              <a:t>. </a:t>
            </a:r>
            <a:r>
              <a:rPr lang="ru-RU" sz="4000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  <a:cs typeface="Times New Roman" pitchFamily="18" charset="0"/>
              </a:rPr>
              <a:t>По состоянию </a:t>
            </a:r>
            <a:r>
              <a:rPr lang="ru-RU" sz="40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на </a:t>
            </a:r>
            <a:r>
              <a:rPr lang="ru-RU" sz="40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любую дату с 19.03.2020 до 26.08.2020 и на любую дату, предшествующую дате подачи заявки на участие в </a:t>
            </a:r>
            <a:r>
              <a:rPr lang="ru-RU" sz="40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Отборе не более чем за 30 дней:</a:t>
            </a:r>
            <a:endParaRPr lang="ru-RU" sz="4000" dirty="0" smtClean="0">
              <a:ln cap="rnd"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  <a:cs typeface="Times New Roman" pitchFamily="18" charset="0"/>
            </a:endParaRPr>
          </a:p>
          <a:p>
            <a:pPr marL="46037" indent="0">
              <a:spcAft>
                <a:spcPts val="200"/>
              </a:spcAft>
              <a:buNone/>
            </a:pPr>
            <a:r>
              <a:rPr lang="ru-RU" sz="4350" u="sng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  <a:cs typeface="Times New Roman" pitchFamily="18" charset="0"/>
              </a:rPr>
              <a:t>Регистрация</a:t>
            </a:r>
            <a:r>
              <a:rPr lang="ru-RU" sz="435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435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  <a:cs typeface="Times New Roman" pitchFamily="18" charset="0"/>
              </a:rPr>
              <a:t>на территории Пермского муниципального </a:t>
            </a:r>
            <a:r>
              <a:rPr lang="ru-RU" sz="435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  <a:cs typeface="Times New Roman" pitchFamily="18" charset="0"/>
              </a:rPr>
              <a:t>района</a:t>
            </a:r>
          </a:p>
          <a:p>
            <a:pPr marL="46037" indent="0">
              <a:spcAft>
                <a:spcPts val="200"/>
              </a:spcAft>
              <a:buNone/>
            </a:pPr>
            <a:r>
              <a:rPr lang="ru-RU" sz="5000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  <a:cs typeface="Times New Roman" pitchFamily="18" charset="0"/>
              </a:rPr>
              <a:t> </a:t>
            </a:r>
            <a:endParaRPr lang="ru-RU" sz="5000" u="sng" dirty="0" smtClean="0">
              <a:ln cap="rnd"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  <a:cs typeface="Times New Roman" pitchFamily="18" charset="0"/>
            </a:endParaRPr>
          </a:p>
          <a:p>
            <a:pPr marL="46037" indent="0" algn="just">
              <a:spcAft>
                <a:spcPts val="200"/>
              </a:spcAft>
              <a:buNone/>
            </a:pPr>
            <a:endParaRPr lang="ru-RU" sz="5000" b="1" u="sng" dirty="0" smtClean="0">
              <a:ln cap="rnd">
                <a:solidFill>
                  <a:srgbClr val="3329F7"/>
                </a:solidFill>
              </a:ln>
              <a:solidFill>
                <a:srgbClr val="3329F7"/>
              </a:solidFill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D6E6A028-BDCC-46E7-8DA4-E64AFC92E956}" type="slidenum">
              <a:rPr lang="ru-RU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32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-19723" y="0"/>
            <a:ext cx="8984212" cy="6858000"/>
          </a:xfrm>
        </p:spPr>
        <p:txBody>
          <a:bodyPr rtlCol="0">
            <a:noAutofit/>
          </a:bodyPr>
          <a:lstStyle/>
          <a:p>
            <a:pPr marL="46037" indent="0">
              <a:lnSpc>
                <a:spcPts val="3500"/>
              </a:lnSpc>
              <a:spcAft>
                <a:spcPts val="200"/>
              </a:spcAft>
              <a:buNone/>
            </a:pPr>
            <a:r>
              <a:rPr lang="ru-RU" sz="35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3. </a:t>
            </a:r>
            <a:r>
              <a:rPr lang="ru-RU" sz="3200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  <a:cs typeface="Times New Roman" pitchFamily="18" charset="0"/>
              </a:rPr>
              <a:t>По состоянию </a:t>
            </a:r>
            <a:r>
              <a:rPr lang="ru-RU" sz="32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на любую дату с 19.03.2020 до </a:t>
            </a:r>
            <a:r>
              <a:rPr lang="ru-RU" sz="32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26.08.2020:</a:t>
            </a:r>
            <a:endParaRPr lang="ru-RU" sz="3200" b="1" u="sng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  <a:cs typeface="Times New Roman" pitchFamily="18" charset="0"/>
            </a:endParaRPr>
          </a:p>
          <a:p>
            <a:pPr marL="46037" indent="0" algn="just">
              <a:lnSpc>
                <a:spcPts val="3500"/>
              </a:lnSpc>
              <a:spcAft>
                <a:spcPts val="200"/>
              </a:spcAft>
              <a:buNone/>
            </a:pPr>
            <a:r>
              <a:rPr lang="ru-RU" sz="3200" u="sng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Осуществление </a:t>
            </a:r>
            <a:r>
              <a:rPr lang="ru-RU" sz="3200" u="sng" dirty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деятельности </a:t>
            </a:r>
            <a:r>
              <a:rPr lang="ru-RU" sz="32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на территории района </a:t>
            </a:r>
            <a:r>
              <a:rPr lang="ru-RU" sz="32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в </a:t>
            </a:r>
            <a:r>
              <a:rPr lang="ru-RU" sz="32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отраслях </a:t>
            </a:r>
            <a:r>
              <a:rPr lang="ru-RU" sz="32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экономики, в </a:t>
            </a:r>
            <a:r>
              <a:rPr lang="ru-RU" sz="3200" u="sng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наибольшей</a:t>
            </a:r>
            <a:r>
              <a:rPr lang="ru-RU" sz="32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степени </a:t>
            </a:r>
            <a:r>
              <a:rPr lang="ru-RU" sz="32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пострадавших </a:t>
            </a:r>
            <a:r>
              <a:rPr lang="ru-RU" sz="32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в условиях ухудшения ситуации в результате распространения новой </a:t>
            </a:r>
            <a:r>
              <a:rPr lang="ru-RU" sz="3200" dirty="0" err="1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коронавирусной</a:t>
            </a:r>
            <a:r>
              <a:rPr lang="ru-RU" sz="32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</a:t>
            </a:r>
            <a:r>
              <a:rPr lang="ru-RU" sz="32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инфекции, либо осуществление деятельности н</a:t>
            </a:r>
            <a:r>
              <a:rPr lang="ru-RU" sz="32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а </a:t>
            </a:r>
            <a:r>
              <a:rPr lang="ru-RU" sz="32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территории </a:t>
            </a:r>
            <a:r>
              <a:rPr lang="ru-RU" sz="32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района, которая была </a:t>
            </a:r>
            <a:r>
              <a:rPr lang="ru-RU" sz="3200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временно приостановлена</a:t>
            </a:r>
            <a:r>
              <a:rPr lang="ru-RU" sz="32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или </a:t>
            </a:r>
            <a:r>
              <a:rPr lang="ru-RU" sz="3200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ограничена</a:t>
            </a:r>
            <a:r>
              <a:rPr lang="ru-RU" sz="32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 на основании указов губернатора ПК от 19.03.2020 № 18, от 29.03.2020 № 23</a:t>
            </a:r>
            <a:endParaRPr lang="ru-RU" sz="3200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D6E6A028-BDCC-46E7-8DA4-E64AFC92E956}" type="slidenum">
              <a:rPr lang="ru-RU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87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-19723" y="692696"/>
            <a:ext cx="8984212" cy="6165304"/>
          </a:xfrm>
        </p:spPr>
        <p:txBody>
          <a:bodyPr rtlCol="0">
            <a:noAutofit/>
          </a:bodyPr>
          <a:lstStyle/>
          <a:p>
            <a:pPr marL="46037" indent="0">
              <a:lnSpc>
                <a:spcPts val="4000"/>
              </a:lnSpc>
              <a:spcAft>
                <a:spcPts val="200"/>
              </a:spcAft>
              <a:buNone/>
            </a:pPr>
            <a:r>
              <a:rPr lang="ru-RU" sz="35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4. </a:t>
            </a:r>
            <a:r>
              <a:rPr lang="ru-RU" sz="4000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  <a:cs typeface="Times New Roman" pitchFamily="18" charset="0"/>
              </a:rPr>
              <a:t>По состоянию </a:t>
            </a:r>
            <a:r>
              <a:rPr lang="ru-RU" sz="40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на </a:t>
            </a:r>
            <a:r>
              <a:rPr lang="ru-RU" sz="40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любую </a:t>
            </a:r>
            <a:r>
              <a:rPr lang="ru-RU" sz="40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дату, предшествующую дате подачи заявки на участие в Отборе не более чем за 30 дней:</a:t>
            </a:r>
            <a:endParaRPr lang="ru-RU" sz="4000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  <a:cs typeface="Times New Roman" pitchFamily="18" charset="0"/>
            </a:endParaRPr>
          </a:p>
          <a:p>
            <a:pPr marL="46037" indent="0" algn="just">
              <a:lnSpc>
                <a:spcPts val="4000"/>
              </a:lnSpc>
              <a:spcAft>
                <a:spcPts val="200"/>
              </a:spcAft>
              <a:buNone/>
            </a:pPr>
            <a:r>
              <a:rPr lang="ru-RU" sz="4000" u="sng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Осуществление </a:t>
            </a:r>
            <a:r>
              <a:rPr lang="ru-RU" sz="4000" u="sng" dirty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деятельности </a:t>
            </a:r>
            <a:r>
              <a:rPr lang="ru-RU" sz="40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на территории </a:t>
            </a:r>
            <a:r>
              <a:rPr lang="ru-RU" sz="40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района</a:t>
            </a:r>
            <a:endParaRPr lang="ru-RU" sz="4000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D6E6A028-BDCC-46E7-8DA4-E64AFC92E956}" type="slidenum">
              <a:rPr lang="ru-RU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21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07504" y="517952"/>
            <a:ext cx="8856984" cy="5654248"/>
          </a:xfrm>
        </p:spPr>
        <p:txBody>
          <a:bodyPr rtlCol="0">
            <a:noAutofit/>
          </a:bodyPr>
          <a:lstStyle/>
          <a:p>
            <a:pPr marL="0" indent="0" algn="just" fontAlgn="auto">
              <a:lnSpc>
                <a:spcPts val="40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None/>
              <a:tabLst>
                <a:tab pos="87313" algn="l"/>
              </a:tabLst>
              <a:defRPr/>
            </a:pPr>
            <a:r>
              <a:rPr lang="ru-RU" sz="4000" b="1" dirty="0">
                <a:ln cap="flat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3329F7"/>
                </a:solidFill>
                <a:cs typeface="Times New Roman" pitchFamily="18" charset="0"/>
              </a:rPr>
              <a:t>5</a:t>
            </a:r>
            <a:r>
              <a:rPr lang="ru-RU" sz="4000" b="1" dirty="0" smtClean="0">
                <a:ln cap="flat">
                  <a:solidFill>
                    <a:srgbClr val="3329F7"/>
                  </a:solidFill>
                </a:ln>
                <a:solidFill>
                  <a:srgbClr val="3329F7"/>
                </a:solidFill>
                <a:cs typeface="Times New Roman" pitchFamily="18" charset="0"/>
              </a:rPr>
              <a:t>. </a:t>
            </a:r>
            <a:r>
              <a:rPr lang="ru-RU" sz="4000" b="1" dirty="0" smtClean="0">
                <a:ln cap="flat">
                  <a:solidFill>
                    <a:srgbClr val="3329F7"/>
                  </a:solidFill>
                </a:ln>
                <a:solidFill>
                  <a:srgbClr val="3329F7"/>
                </a:solidFill>
                <a:cs typeface="Times New Roman" pitchFamily="18" charset="0"/>
              </a:rPr>
              <a:t>Н</a:t>
            </a:r>
            <a:r>
              <a:rPr lang="ru-RU" sz="4000" b="1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е </a:t>
            </a:r>
            <a:r>
              <a:rPr lang="ru-RU" sz="4000" b="1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имеют </a:t>
            </a:r>
            <a:r>
              <a:rPr lang="ru-RU" sz="4000" b="1" u="sng" dirty="0">
                <a:ln>
                  <a:solidFill>
                    <a:srgbClr val="FF3300"/>
                  </a:solidFill>
                </a:ln>
                <a:solidFill>
                  <a:srgbClr val="FF3300"/>
                </a:solidFill>
              </a:rPr>
              <a:t>неисполненной</a:t>
            </a:r>
            <a:r>
              <a:rPr lang="ru-RU" sz="4000" b="1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обязанности </a:t>
            </a:r>
            <a:r>
              <a:rPr lang="ru-RU" sz="4000" b="1" u="sng" dirty="0">
                <a:ln>
                  <a:solidFill>
                    <a:srgbClr val="FF3300"/>
                  </a:solidFill>
                </a:ln>
                <a:solidFill>
                  <a:srgbClr val="FF3300"/>
                </a:solidFill>
              </a:rPr>
              <a:t>по уплате налогов</a:t>
            </a:r>
            <a:r>
              <a:rPr lang="ru-RU" sz="4000" b="1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, сборов, страховых взносов, пеней, штрафов, процентов, подлежащих уплате в соответствии с законодательством </a:t>
            </a:r>
            <a:r>
              <a:rPr lang="ru-RU" sz="4000" b="1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РФ </a:t>
            </a:r>
            <a:r>
              <a:rPr lang="ru-RU" sz="4000" b="1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 налогах и </a:t>
            </a:r>
            <a:r>
              <a:rPr lang="ru-RU" sz="4000" b="1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сборах </a:t>
            </a:r>
          </a:p>
          <a:p>
            <a:pPr marL="0" indent="0" algn="just" fontAlgn="auto">
              <a:lnSpc>
                <a:spcPts val="40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None/>
              <a:tabLst>
                <a:tab pos="87313" algn="l"/>
              </a:tabLst>
              <a:defRPr/>
            </a:pPr>
            <a:r>
              <a:rPr lang="ru-RU" sz="40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(</a:t>
            </a:r>
            <a:r>
              <a:rPr lang="ru-RU" sz="4000" b="1" dirty="0">
                <a:ln cap="rnd">
                  <a:solidFill>
                    <a:srgbClr val="C00000"/>
                  </a:solidFill>
                </a:ln>
                <a:solidFill>
                  <a:srgbClr val="F66900"/>
                </a:solidFill>
              </a:rPr>
              <a:t>основание ограничения</a:t>
            </a:r>
            <a:r>
              <a:rPr lang="en-US" sz="4000" b="1" dirty="0">
                <a:ln cap="rnd">
                  <a:solidFill>
                    <a:srgbClr val="C00000"/>
                  </a:solidFill>
                </a:ln>
                <a:solidFill>
                  <a:srgbClr val="F66900"/>
                </a:solidFill>
              </a:rPr>
              <a:t>!!!</a:t>
            </a:r>
            <a:r>
              <a:rPr lang="ru-RU" sz="40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часть </a:t>
            </a:r>
            <a:r>
              <a:rPr lang="ru-RU" sz="40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в) </a:t>
            </a:r>
            <a:r>
              <a:rPr lang="ru-RU" sz="40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пункта 4 постановления Правительства РФ от </a:t>
            </a:r>
            <a:r>
              <a:rPr lang="ru-RU" sz="40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18.09.2020 </a:t>
            </a:r>
            <a:r>
              <a:rPr lang="ru-RU" sz="40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/>
            </a:r>
            <a:br>
              <a:rPr lang="ru-RU" sz="40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</a:br>
            <a:r>
              <a:rPr lang="ru-RU" sz="40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№ </a:t>
            </a:r>
            <a:r>
              <a:rPr lang="ru-RU" sz="40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1492)</a:t>
            </a:r>
            <a:endParaRPr lang="ru-RU" sz="4000" b="1" dirty="0" smtClean="0">
              <a:ln cap="rnd">
                <a:solidFill>
                  <a:srgbClr val="3329F7"/>
                </a:solidFill>
              </a:ln>
              <a:solidFill>
                <a:srgbClr val="3329F7"/>
              </a:solidFill>
            </a:endParaRPr>
          </a:p>
          <a:p>
            <a:pPr marL="0" indent="0" fontAlgn="auto">
              <a:lnSpc>
                <a:spcPts val="40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None/>
              <a:tabLst>
                <a:tab pos="87313" algn="l"/>
              </a:tabLst>
              <a:defRPr/>
            </a:pP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</a:t>
            </a:r>
            <a:endParaRPr lang="ru-RU" sz="4000" dirty="0" smtClean="0">
              <a:ln cap="flat">
                <a:solidFill>
                  <a:srgbClr val="3329F7"/>
                </a:solidFill>
              </a:ln>
              <a:solidFill>
                <a:srgbClr val="3329F7"/>
              </a:solidFill>
              <a:cs typeface="Times New Roman" pitchFamily="18" charset="0"/>
            </a:endParaRPr>
          </a:p>
          <a:p>
            <a:pPr marL="457200" indent="-457200" fontAlgn="auto">
              <a:lnSpc>
                <a:spcPts val="40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FontTx/>
              <a:buChar char="-"/>
              <a:tabLst>
                <a:tab pos="87313" algn="l"/>
              </a:tabLst>
              <a:defRPr/>
            </a:pPr>
            <a:endParaRPr lang="ru-RU" sz="3500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8640838-5B85-4AC0-93EC-3CFC9A3804B6}" type="slidenum">
              <a:rPr lang="ru-RU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700" dirty="0" smtClean="0">
                <a:ln cap="flat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  <a:cs typeface="Times New Roman" pitchFamily="18" charset="0"/>
              </a:rPr>
              <a:t>6</a:t>
            </a:r>
            <a:r>
              <a:rPr lang="ru-RU" sz="3800" dirty="0" smtClean="0">
                <a:ln cap="flat"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  <a:cs typeface="Times New Roman" pitchFamily="18" charset="0"/>
              </a:rPr>
              <a:t>. </a:t>
            </a:r>
            <a:r>
              <a:rPr lang="ru-RU" sz="38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Н</a:t>
            </a:r>
            <a:r>
              <a:rPr lang="ru-RU" sz="38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е являются </a:t>
            </a:r>
            <a:r>
              <a:rPr lang="ru-RU" sz="3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иностранными</a:t>
            </a:r>
            <a:r>
              <a:rPr lang="ru-RU" sz="3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n-lt"/>
              </a:rPr>
              <a:t> </a:t>
            </a:r>
            <a:r>
              <a:rPr lang="ru-RU" sz="38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ЮЛ;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8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7. </a:t>
            </a:r>
            <a:r>
              <a:rPr lang="ru-RU" sz="38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Н</a:t>
            </a:r>
            <a:r>
              <a:rPr lang="ru-RU" sz="38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е являются российскими ЮЛ, </a:t>
            </a:r>
            <a:r>
              <a:rPr lang="ru-RU" sz="38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в уставном (складочном) капитале которых доля участия иностранных </a:t>
            </a:r>
            <a:r>
              <a:rPr lang="ru-RU" sz="38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ЮЛ (местом </a:t>
            </a:r>
            <a:r>
              <a:rPr lang="ru-RU" sz="38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регистрации </a:t>
            </a:r>
            <a:r>
              <a:rPr lang="ru-RU" sz="38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- офшорная зона) в </a:t>
            </a:r>
            <a:r>
              <a:rPr lang="ru-RU" sz="380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совокупности превышает 50 </a:t>
            </a:r>
            <a:r>
              <a:rPr lang="ru-RU" sz="38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  <a:latin typeface="+mn-lt"/>
              </a:rPr>
              <a:t>%</a:t>
            </a:r>
            <a:endParaRPr lang="ru-RU" sz="3800" dirty="0" smtClean="0">
              <a:ln>
                <a:solidFill>
                  <a:srgbClr val="3329F7"/>
                </a:solidFill>
              </a:ln>
              <a:solidFill>
                <a:srgbClr val="3329F7"/>
              </a:solidFill>
              <a:latin typeface="+mn-lt"/>
              <a:cs typeface="Times New Roman" pitchFamily="18" charset="0"/>
            </a:endParaRPr>
          </a:p>
          <a:p>
            <a:pPr marL="0" indent="0" algn="just" fontAlgn="auto">
              <a:lnSpc>
                <a:spcPts val="40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None/>
              <a:tabLst>
                <a:tab pos="87313" algn="l"/>
              </a:tabLst>
              <a:defRPr/>
            </a:pPr>
            <a:r>
              <a:rPr lang="ru-RU" sz="36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(</a:t>
            </a:r>
            <a:r>
              <a:rPr lang="ru-RU" sz="3600" b="1" dirty="0">
                <a:ln cap="rnd">
                  <a:solidFill>
                    <a:srgbClr val="C00000"/>
                  </a:solidFill>
                </a:ln>
                <a:solidFill>
                  <a:srgbClr val="F66900"/>
                </a:solidFill>
              </a:rPr>
              <a:t>основание ограничения</a:t>
            </a:r>
            <a:r>
              <a:rPr lang="en-US" sz="3600" b="1" dirty="0" smtClean="0">
                <a:ln cap="rnd">
                  <a:solidFill>
                    <a:srgbClr val="C00000"/>
                  </a:solidFill>
                </a:ln>
                <a:solidFill>
                  <a:srgbClr val="F66900"/>
                </a:solidFill>
              </a:rPr>
              <a:t>!!!</a:t>
            </a:r>
            <a:r>
              <a:rPr lang="ru-RU" sz="3600" b="1" dirty="0" smtClean="0">
                <a:ln cap="rnd">
                  <a:solidFill>
                    <a:srgbClr val="C00000"/>
                  </a:solidFill>
                </a:ln>
                <a:solidFill>
                  <a:srgbClr val="F66900"/>
                </a:solidFill>
              </a:rPr>
              <a:t> </a:t>
            </a:r>
            <a:r>
              <a:rPr lang="ru-RU" sz="36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часть </a:t>
            </a:r>
            <a:r>
              <a:rPr lang="ru-RU" sz="36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в) </a:t>
            </a:r>
            <a:r>
              <a:rPr lang="ru-RU" sz="36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/>
            </a:r>
            <a:br>
              <a:rPr lang="ru-RU" sz="36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</a:br>
            <a:r>
              <a:rPr lang="ru-RU" sz="36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пункта </a:t>
            </a:r>
            <a:r>
              <a:rPr lang="ru-RU" sz="36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4 постановления Правительства РФ от </a:t>
            </a:r>
            <a:r>
              <a:rPr lang="ru-RU" sz="36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18.09.2020 № </a:t>
            </a:r>
            <a:r>
              <a:rPr lang="ru-RU" sz="36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1492)</a:t>
            </a:r>
          </a:p>
          <a:p>
            <a:pPr marL="0" indent="0" fontAlgn="auto">
              <a:lnSpc>
                <a:spcPts val="30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tabLst>
                <a:tab pos="87313" algn="l"/>
              </a:tabLst>
              <a:defRPr/>
            </a:pPr>
            <a:endParaRPr lang="ru-RU" sz="3800" b="1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8157</TotalTime>
  <Words>2392</Words>
  <Application>Microsoft Office PowerPoint</Application>
  <PresentationFormat>Экран (4:3)</PresentationFormat>
  <Paragraphs>205</Paragraphs>
  <Slides>45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54" baseType="lpstr">
      <vt:lpstr>Arial</vt:lpstr>
      <vt:lpstr>Book Antiqua</vt:lpstr>
      <vt:lpstr>Calibri</vt:lpstr>
      <vt:lpstr>Century Gothic</vt:lpstr>
      <vt:lpstr>Century Schoolbook</vt:lpstr>
      <vt:lpstr>Georgia</vt:lpstr>
      <vt:lpstr>Times New Roman</vt:lpstr>
      <vt:lpstr>Wingdings</vt:lpstr>
      <vt:lpstr>Воздушный поток</vt:lpstr>
      <vt:lpstr>Предложения в части финансовой поддержки в виде субсидий в 2021 году для субъектов бизнеса, относящихся к отраслям, наиболее пострадавшим от распространения новой коронавирусной инфекции в 2020 году</vt:lpstr>
      <vt:lpstr>Презентация PowerPoint</vt:lpstr>
      <vt:lpstr>Отдельные   требования   к субъектам    МСП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feutorg-02</dc:creator>
  <cp:lastModifiedBy>Татьяна</cp:lastModifiedBy>
  <cp:revision>438</cp:revision>
  <cp:lastPrinted>2020-09-24T05:32:10Z</cp:lastPrinted>
  <dcterms:created xsi:type="dcterms:W3CDTF">2016-08-11T09:54:50Z</dcterms:created>
  <dcterms:modified xsi:type="dcterms:W3CDTF">2020-12-24T07:29:35Z</dcterms:modified>
</cp:coreProperties>
</file>